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4"/>
  </p:sldMasterIdLst>
  <p:notesMasterIdLst>
    <p:notesMasterId r:id="rId20"/>
  </p:notesMasterIdLst>
  <p:handoutMasterIdLst>
    <p:handoutMasterId r:id="rId21"/>
  </p:handoutMasterIdLst>
  <p:sldIdLst>
    <p:sldId id="463" r:id="rId5"/>
    <p:sldId id="357" r:id="rId6"/>
    <p:sldId id="549" r:id="rId7"/>
    <p:sldId id="550" r:id="rId8"/>
    <p:sldId id="552" r:id="rId9"/>
    <p:sldId id="559" r:id="rId10"/>
    <p:sldId id="554" r:id="rId11"/>
    <p:sldId id="555" r:id="rId12"/>
    <p:sldId id="558" r:id="rId13"/>
    <p:sldId id="553" r:id="rId14"/>
    <p:sldId id="551" r:id="rId15"/>
    <p:sldId id="556" r:id="rId16"/>
    <p:sldId id="560" r:id="rId17"/>
    <p:sldId id="548" r:id="rId18"/>
    <p:sldId id="546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F1CEDE-8733-465F-987F-CD4C7D145846}">
          <p14:sldIdLst>
            <p14:sldId id="463"/>
            <p14:sldId id="357"/>
            <p14:sldId id="549"/>
            <p14:sldId id="550"/>
            <p14:sldId id="552"/>
            <p14:sldId id="559"/>
            <p14:sldId id="554"/>
            <p14:sldId id="555"/>
            <p14:sldId id="558"/>
            <p14:sldId id="553"/>
            <p14:sldId id="551"/>
            <p14:sldId id="556"/>
            <p14:sldId id="560"/>
            <p14:sldId id="548"/>
            <p14:sldId id="54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483"/>
    <a:srgbClr val="8935C8"/>
    <a:srgbClr val="22AFE7"/>
    <a:srgbClr val="005087"/>
    <a:srgbClr val="336699"/>
    <a:srgbClr val="FFFFCC"/>
    <a:srgbClr val="EF8B19"/>
    <a:srgbClr val="5EA113"/>
    <a:srgbClr val="008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4847" autoAdjust="0"/>
  </p:normalViewPr>
  <p:slideViewPr>
    <p:cSldViewPr>
      <p:cViewPr varScale="1">
        <p:scale>
          <a:sx n="41" d="100"/>
          <a:sy n="41" d="100"/>
        </p:scale>
        <p:origin x="-14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" y="9120190"/>
            <a:ext cx="7313613" cy="47942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pPr algn="ctr"/>
            <a:fld id="{F403B382-5E20-4D88-A964-1D6629C87BBB}" type="slidenum">
              <a:rPr lang="en-US" smtClean="0">
                <a:latin typeface="Calibri Light" pitchFamily="34" charset="0"/>
              </a:rPr>
              <a:pPr algn="ctr"/>
              <a:t>‹#›</a:t>
            </a:fld>
            <a:endParaRPr lang="en-US" dirty="0">
              <a:latin typeface="Calibri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915400"/>
            <a:ext cx="1219200" cy="5166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4340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482" y="152402"/>
            <a:ext cx="3170238" cy="47942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pPr algn="ctr"/>
            <a:endParaRPr lang="en-US" sz="1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4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blogs.msdn.com/b/psssql/archive/2012/09/07/how-it-works-sql-server-alwayson-lease-timeout.aspx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blogs.technet.com</a:t>
            </a:r>
            <a:r>
              <a:rPr lang="en-US" dirty="0" smtClean="0"/>
              <a:t>/b/</a:t>
            </a:r>
            <a:r>
              <a:rPr lang="en-US" dirty="0" err="1" smtClean="0"/>
              <a:t>dataplatforminsider</a:t>
            </a:r>
            <a:r>
              <a:rPr lang="en-US" dirty="0" smtClean="0"/>
              <a:t>/archive/2013/06/27/alwayson-in-sql-server-2014-ctp1.aspx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0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MGB 2003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 2003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sz="1300"/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66E0A-C716-4F4A-8D73-4CD70DA2819A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introductory checklist here: http://</a:t>
            </a:r>
            <a:r>
              <a:rPr lang="en-US" dirty="0" err="1" smtClean="0"/>
              <a:t>i.brentozar.com</a:t>
            </a:r>
            <a:r>
              <a:rPr lang="en-US" dirty="0" smtClean="0"/>
              <a:t>/sql-server-2012-alwayson-availability-groups-setup-checklist.pdf</a:t>
            </a:r>
          </a:p>
          <a:p>
            <a:endParaRPr lang="en-US" dirty="0" smtClean="0"/>
          </a:p>
          <a:p>
            <a:r>
              <a:rPr lang="en-US" dirty="0" smtClean="0"/>
              <a:t>And lots of additional resources</a:t>
            </a:r>
            <a:r>
              <a:rPr lang="en-US" baseline="0" dirty="0" smtClean="0"/>
              <a:t> here: http://</a:t>
            </a:r>
            <a:r>
              <a:rPr lang="en-US" baseline="0" dirty="0" err="1" smtClean="0"/>
              <a:t>www.brentozar.com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-server-</a:t>
            </a:r>
            <a:r>
              <a:rPr lang="en-US" baseline="0" dirty="0" err="1" smtClean="0"/>
              <a:t>alwayson</a:t>
            </a:r>
            <a:r>
              <a:rPr lang="en-US" baseline="0" dirty="0" smtClean="0"/>
              <a:t>-availability-groups/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5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Mirroring is single</a:t>
            </a:r>
            <a:r>
              <a:rPr lang="en-US" baseline="0" dirty="0" smtClean="0"/>
              <a:t> database, single partner, not available for read (use snapshots) – coordinating multiple databases to fail over together is difficult, and snapshots are a maintenance nightmare</a:t>
            </a:r>
          </a:p>
          <a:p>
            <a:r>
              <a:rPr lang="en-US" baseline="0" dirty="0" smtClean="0"/>
              <a:t>(It’s also deprecated, with no clear replacement for Standard Edition. I sometimes wonder if Standard Edition will be deprecated soon.)</a:t>
            </a:r>
          </a:p>
          <a:p>
            <a:r>
              <a:rPr lang="en-US" baseline="0" dirty="0" smtClean="0"/>
              <a:t>Log shipping is single database, multiple partners, only available for read between restores</a:t>
            </a:r>
          </a:p>
          <a:p>
            <a:r>
              <a:rPr lang="en-US" baseline="0" dirty="0" smtClean="0"/>
              <a:t>Replication is more granular (table level), but let me know who here actually *likes* replication</a:t>
            </a:r>
          </a:p>
          <a:p>
            <a:r>
              <a:rPr lang="en-US" baseline="0" dirty="0" smtClean="0"/>
              <a:t>Failover cluster instances are whole instance, only live on one node at a time (so can’t scale reads), and require shared storage – can’t protect from I/O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1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(Well, 5 if you include the primary)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more single point of failure -</a:t>
            </a:r>
            <a:r>
              <a:rPr lang="en-US" baseline="0" dirty="0" smtClean="0"/>
              <a:t> </a:t>
            </a:r>
            <a:r>
              <a:rPr lang="en-US" dirty="0" smtClean="0"/>
              <a:t>No SAN required; each replica has its own copy</a:t>
            </a:r>
          </a:p>
          <a:p>
            <a:r>
              <a:rPr lang="en-US" dirty="0" smtClean="0"/>
              <a:t>RPO = recovery point objective =</a:t>
            </a:r>
            <a:r>
              <a:rPr lang="en-US" baseline="0" dirty="0" smtClean="0"/>
              <a:t> allowable data loss</a:t>
            </a:r>
          </a:p>
          <a:p>
            <a:r>
              <a:rPr lang="en-US" baseline="0" dirty="0" smtClean="0"/>
              <a:t>RTO = recovery time objective = allowable downtime</a:t>
            </a:r>
          </a:p>
          <a:p>
            <a:r>
              <a:rPr lang="en-US" baseline="0" dirty="0" smtClean="0"/>
              <a:t>RLO = Recovery level objective – usually the database, but could be object level (replication) or instance (clustering)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4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fact, FCIs actually introduce some configuration limitations, for example they negate automatic failover and they restrict which nodes in the WSFC can be used for the AG</a:t>
            </a:r>
          </a:p>
          <a:p>
            <a:endParaRPr lang="en-US" dirty="0" smtClean="0"/>
          </a:p>
          <a:p>
            <a:r>
              <a:rPr lang="en-US" dirty="0" smtClean="0"/>
              <a:t>Read only access: http://</a:t>
            </a:r>
            <a:r>
              <a:rPr lang="en-US" dirty="0" err="1" smtClean="0"/>
              <a:t>www.bidn.com</a:t>
            </a:r>
            <a:r>
              <a:rPr lang="en-US" dirty="0" smtClean="0"/>
              <a:t>/blogs/</a:t>
            </a:r>
            <a:r>
              <a:rPr lang="en-US" dirty="0" err="1" smtClean="0"/>
              <a:t>PatrickLeBlanc</a:t>
            </a:r>
            <a:r>
              <a:rPr lang="en-US" dirty="0" smtClean="0"/>
              <a:t>/</a:t>
            </a:r>
            <a:r>
              <a:rPr lang="en-US" dirty="0" err="1" smtClean="0"/>
              <a:t>ssis</a:t>
            </a:r>
            <a:r>
              <a:rPr lang="en-US" dirty="0" smtClean="0"/>
              <a:t>/2513/</a:t>
            </a:r>
            <a:r>
              <a:rPr lang="en-US" dirty="0" err="1" smtClean="0"/>
              <a:t>alwayson</a:t>
            </a:r>
            <a:r>
              <a:rPr lang="en-US" dirty="0" smtClean="0"/>
              <a:t>-configuring-secondary-read-only-access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4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sz="1200" b="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Mirroring = 10 second timeout, FCI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 = 5 missed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hearbeats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 by default</a:t>
            </a:r>
            <a:endParaRPr lang="en-US" sz="1200" b="0" kern="1200" dirty="0" smtClean="0">
              <a:solidFill>
                <a:schemeClr val="tx1"/>
              </a:solidFill>
              <a:latin typeface="Calibri Light" pitchFamily="34" charset="0"/>
              <a:ea typeface="+mn-ea"/>
              <a:cs typeface="+mn-cs"/>
            </a:endParaRPr>
          </a:p>
          <a:p>
            <a:pPr rtl="0" eaLnBrk="1" fontAlgn="ctr" latinLnBrk="0" hangingPunct="1"/>
            <a:endParaRPr lang="en-US" sz="1200" b="1" kern="1200" dirty="0" smtClean="0">
              <a:solidFill>
                <a:schemeClr val="tx1"/>
              </a:solidFill>
              <a:latin typeface="Calibri Light" pitchFamily="34" charset="0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Failure Condition</a:t>
            </a:r>
            <a:endParaRPr lang="en-US" sz="1200" kern="1200" dirty="0" smtClean="0">
              <a:solidFill>
                <a:schemeClr val="tx1"/>
              </a:solidFill>
              <a:latin typeface="Calibri Light" pitchFamily="34" charset="0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Level</a:t>
            </a:r>
            <a:endParaRPr lang="en-US" sz="1200" kern="1200" dirty="0" smtClean="0">
              <a:solidFill>
                <a:schemeClr val="tx1"/>
              </a:solidFill>
              <a:latin typeface="Calibri Light" pitchFamily="34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On server down. Specifies that an automatic failover is initiated when any of the following occurs: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The SQL Server service is down.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The lease of the availability group for connecting to the WSFC cluster expires because no ACK is received from the server instance. For more information, </a:t>
            </a:r>
            <a:r>
              <a:rPr lang="en-US" sz="1200" kern="1200" dirty="0" err="1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see</a:t>
            </a:r>
            <a:r>
              <a:rPr lang="en-US" sz="1200" kern="1200" dirty="0" err="1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  <a:hlinkClick r:id="rId3"/>
              </a:rPr>
              <a:t>How</a:t>
            </a:r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  <a:hlinkClick r:id="rId3"/>
              </a:rPr>
              <a:t> It Works: SQL Server AlwaysOn Lease Timeout</a:t>
            </a:r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This is the least restrictive level.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1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On server unresponsive. Specifies that an automatic failover is initiated when any of the following occurs: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The instance of SQL Server does not connect to cluster, and the user-specified health check timeout threshold of the availability group is exceeded.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The availability replica is in failed state.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2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On critical server error. Specifies that an automatic failover is initiated on critical SQL Server internal errors, such as orphaned spinlocks, serious write-access violations, or too much dumping.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This is the default level.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3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On moderate server error. Specifies that an automatic failover is initiated on moderate SQL Server internal errors, such as a persistent out-of-memory condition in the SQL Server internal resource pool.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4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On any qualified failure conditions. Specifies that an automatic failover is initiated on any qualified failure conditions, including: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Exhaustion of SQL Engine worker-threads.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Detection of an unsolvable deadlock.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This is the most restrictive level.</a:t>
            </a:r>
          </a:p>
          <a:p>
            <a:pPr rtl="0" eaLnBrk="1" fontAlgn="t" latinLnBrk="0" hangingPunct="1"/>
            <a:r>
              <a:rPr lang="en-US" sz="1200" kern="1200" dirty="0" smtClean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rPr>
              <a:t>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5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Kendra calls</a:t>
            </a:r>
            <a:r>
              <a:rPr lang="en-US" baseline="0" dirty="0" smtClean="0"/>
              <a:t> it “taking attendance” – if more than half the students are present, class can continue</a:t>
            </a:r>
          </a:p>
          <a:p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msdn.microsoft.com</a:t>
            </a:r>
            <a:r>
              <a:rPr lang="en-US" dirty="0" smtClean="0"/>
              <a:t>/en-us/library/hh270280.aspx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http://</a:t>
            </a:r>
            <a:r>
              <a:rPr lang="en-US" baseline="0" dirty="0" err="1" smtClean="0"/>
              <a:t>msdn.microsoft.com</a:t>
            </a:r>
            <a:r>
              <a:rPr lang="en-US" baseline="0" smtClean="0"/>
              <a:t>/en-us/library/hh270281.aspx</a:t>
            </a:r>
          </a:p>
          <a:p>
            <a:r>
              <a:rPr lang="en-US" smtClean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blogs.msdn.com</a:t>
            </a:r>
            <a:r>
              <a:rPr lang="en-US" dirty="0" smtClean="0"/>
              <a:t>/b/</a:t>
            </a:r>
            <a:r>
              <a:rPr lang="en-US" dirty="0" err="1" smtClean="0"/>
              <a:t>sqlalwayson</a:t>
            </a:r>
            <a:r>
              <a:rPr lang="en-US" dirty="0" smtClean="0"/>
              <a:t>/archive/2012/03/13/quorum-vote-configuration-check-in-alwayson-availability-group-wizards-andy-jing.aspx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technet.microsoft.com</a:t>
            </a:r>
            <a:r>
              <a:rPr lang="en-US" dirty="0" smtClean="0"/>
              <a:t>/en-us/library/cc730649(WS.10).</a:t>
            </a:r>
            <a:r>
              <a:rPr lang="en-US" dirty="0" err="1" smtClean="0"/>
              <a:t>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7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image = basic AG </a:t>
            </a:r>
            <a:r>
              <a:rPr lang="en-US" dirty="0"/>
              <a:t>for high availability and disaster recovery</a:t>
            </a:r>
          </a:p>
          <a:p>
            <a:pPr defTabSz="914319">
              <a:defRPr/>
            </a:pPr>
            <a:r>
              <a:rPr lang="en-US" dirty="0"/>
              <a:t>Second image = </a:t>
            </a:r>
            <a:r>
              <a:rPr lang="en-US" dirty="0">
                <a:solidFill>
                  <a:srgbClr val="4F81BD"/>
                </a:solidFill>
                <a:latin typeface="Calibri"/>
                <a:ea typeface="Times New Roman"/>
                <a:cs typeface="Times New Roman"/>
              </a:rPr>
              <a:t>Node and File Share Majority quorum model</a:t>
            </a:r>
          </a:p>
          <a:p>
            <a:pPr defTabSz="914319">
              <a:defRPr/>
            </a:pPr>
            <a:r>
              <a:rPr lang="en-US" b="0" dirty="0" smtClean="0"/>
              <a:t>Third image = </a:t>
            </a:r>
            <a:r>
              <a:rPr lang="en-US" dirty="0"/>
              <a:t>Node Majority quorum model</a:t>
            </a:r>
          </a:p>
          <a:p>
            <a:pPr defTabSz="914319">
              <a:defRPr/>
            </a:pPr>
            <a:r>
              <a:rPr lang="en-US" dirty="0"/>
              <a:t>~~~</a:t>
            </a:r>
          </a:p>
          <a:p>
            <a:pPr defTabSz="914319">
              <a:defRPr/>
            </a:pPr>
            <a:r>
              <a:rPr lang="en-US" dirty="0"/>
              <a:t>So why do AG’s use a WSFC?</a:t>
            </a:r>
          </a:p>
          <a:p>
            <a:pPr marL="181240" indent="-181240" defTabSz="914319">
              <a:buFontTx/>
              <a:buChar char="-"/>
              <a:defRPr/>
            </a:pPr>
            <a:r>
              <a:rPr lang="en-US" dirty="0"/>
              <a:t>Two things: Listener and Quorum</a:t>
            </a:r>
          </a:p>
          <a:p>
            <a:pPr marL="181240" indent="-181240" defTabSz="914319">
              <a:buFontTx/>
              <a:buChar char="-"/>
              <a:defRPr/>
            </a:pPr>
            <a:r>
              <a:rPr lang="en-US" dirty="0"/>
              <a:t>Listener abstracts the behind the scenes server/instance change just like an FCI:</a:t>
            </a:r>
          </a:p>
          <a:p>
            <a:pPr marL="664546" lvl="1" indent="-181240" defTabSz="914319">
              <a:buFontTx/>
              <a:buChar char="-"/>
              <a:defRPr/>
            </a:pPr>
            <a:r>
              <a:rPr lang="en-US" dirty="0"/>
              <a:t>Has a clustered network name &amp; IP address just like an FCI. Plan carefully, you might need a lot of them and they must be unique.</a:t>
            </a:r>
          </a:p>
          <a:p>
            <a:pPr marL="664546" lvl="1" indent="-181240" defTabSz="914319">
              <a:buFontTx/>
              <a:buChar char="-"/>
              <a:defRPr/>
            </a:pPr>
            <a:r>
              <a:rPr lang="en-US" dirty="0"/>
              <a:t>Creates an object in AD (VCO) and DNS</a:t>
            </a:r>
          </a:p>
          <a:p>
            <a:pPr marL="664546" lvl="1" indent="-181240" defTabSz="914319">
              <a:buFontTx/>
              <a:buChar char="-"/>
              <a:defRPr/>
            </a:pPr>
            <a:r>
              <a:rPr lang="en-US" dirty="0"/>
              <a:t>Applications can connect to Listener</a:t>
            </a:r>
          </a:p>
          <a:p>
            <a:pPr marL="181240" indent="-181240" defTabSz="914319">
              <a:buFontTx/>
              <a:buChar char="-"/>
              <a:defRPr/>
            </a:pPr>
            <a:r>
              <a:rPr lang="en-US" dirty="0"/>
              <a:t>Quorum differs a lot from DBM, using the WSFC mechanism</a:t>
            </a:r>
          </a:p>
          <a:p>
            <a:pPr defTabSz="914319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9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5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connect.microsoft.com</a:t>
            </a:r>
            <a:r>
              <a:rPr lang="en-US" dirty="0" smtClean="0"/>
              <a:t>/</a:t>
            </a:r>
            <a:r>
              <a:rPr lang="en-US" dirty="0" err="1" smtClean="0"/>
              <a:t>SQLServer</a:t>
            </a:r>
            <a:r>
              <a:rPr lang="en-US" smtClean="0"/>
              <a:t>/feedback/details/723879/sql-2012-always-on-availability-group-change-or-alter-db-owner-does-not-replicate-to-secondary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Title 32779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514600"/>
          </a:xfrm>
          <a:noFill/>
        </p:spPr>
        <p:txBody>
          <a:bodyPr anchor="b"/>
          <a:lstStyle>
            <a:lvl1pPr algn="r">
              <a:defRPr sz="3200" b="1">
                <a:solidFill>
                  <a:srgbClr val="22AFE7"/>
                </a:solidFill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781" name="Subtitle 32780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124200"/>
            <a:ext cx="6400800" cy="1295400"/>
          </a:xfrm>
        </p:spPr>
        <p:txBody>
          <a:bodyPr/>
          <a:lstStyle>
            <a:lvl1pPr marL="0" indent="0" algn="r">
              <a:buNone/>
              <a:defRPr b="0"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8" y="4953000"/>
            <a:ext cx="3697441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378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172200"/>
            <a:ext cx="9144000" cy="693751"/>
          </a:xfrm>
          <a:prstGeom prst="rect">
            <a:avLst/>
          </a:prstGeom>
          <a:blipFill>
            <a:blip r:embed="rId2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20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8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6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4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200" b="0"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402723" y="6551676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fld id="{1C0BEE2C-8B0C-4D07-B829-754BAF78059F}" type="slidenum">
              <a:rPr lang="en-US" sz="1200" smtClean="0">
                <a:solidFill>
                  <a:schemeClr val="tx1"/>
                </a:solidFill>
                <a:latin typeface="+mj-lt"/>
              </a:rPr>
              <a:pPr/>
              <a:t>‹#›</a:t>
            </a:fld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6477000" y="648866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© </a:t>
            </a:r>
            <a:r>
              <a:rPr lang="en-US" sz="900" b="0" dirty="0" err="1" smtClean="0">
                <a:solidFill>
                  <a:schemeClr val="tx1"/>
                </a:solidFill>
                <a:latin typeface="+mj-lt"/>
                <a:cs typeface="Mangal" pitchFamily="18" charset="0"/>
              </a:rPr>
              <a:t>SQLintersection</a:t>
            </a:r>
            <a:r>
              <a:rPr lang="en-US" sz="900" b="0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. All rights reserved.</a:t>
            </a:r>
          </a:p>
          <a:p>
            <a:pPr algn="r"/>
            <a:r>
              <a:rPr lang="en-US" sz="900" b="0" u="sng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http://www.SQLintersection.com </a:t>
            </a:r>
            <a:endParaRPr lang="en-US" sz="900" b="0" u="sng" dirty="0">
              <a:solidFill>
                <a:schemeClr val="tx1"/>
              </a:solidFill>
              <a:latin typeface="+mj-lt"/>
              <a:cs typeface="Mangal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03" r="-107" b="9231"/>
          <a:stretch/>
        </p:blipFill>
        <p:spPr>
          <a:xfrm>
            <a:off x="4419600" y="2133600"/>
            <a:ext cx="4902199" cy="44534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" y="5943600"/>
            <a:ext cx="2090468" cy="7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23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20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8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6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4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200" b="0"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03" r="-107" b="9231"/>
          <a:stretch/>
        </p:blipFill>
        <p:spPr>
          <a:xfrm>
            <a:off x="4572000" y="2362200"/>
            <a:ext cx="4902199" cy="44534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1" name="Rectangle 10"/>
          <p:cNvSpPr/>
          <p:nvPr userDrawn="1"/>
        </p:nvSpPr>
        <p:spPr bwMode="auto">
          <a:xfrm>
            <a:off x="0" y="6172200"/>
            <a:ext cx="9144000" cy="693751"/>
          </a:xfrm>
          <a:prstGeom prst="rect">
            <a:avLst/>
          </a:prstGeom>
          <a:blipFill>
            <a:blip r:embed="rId3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402723" y="6551676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fld id="{1C0BEE2C-8B0C-4D07-B829-754BAF78059F}" type="slidenum">
              <a:rPr lang="en-US" sz="1200" smtClean="0">
                <a:solidFill>
                  <a:schemeClr val="tx1"/>
                </a:solidFill>
                <a:latin typeface="+mj-lt"/>
              </a:rPr>
              <a:pPr/>
              <a:t>‹#›</a:t>
            </a:fld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6477000" y="648866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© </a:t>
            </a:r>
            <a:r>
              <a:rPr lang="en-US" sz="900" b="0" dirty="0" err="1" smtClean="0">
                <a:solidFill>
                  <a:schemeClr val="tx1"/>
                </a:solidFill>
                <a:latin typeface="+mj-lt"/>
                <a:cs typeface="Mangal" pitchFamily="18" charset="0"/>
              </a:rPr>
              <a:t>SQLintersection</a:t>
            </a:r>
            <a:r>
              <a:rPr lang="en-US" sz="900" b="0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. All rights reserved.</a:t>
            </a:r>
          </a:p>
          <a:p>
            <a:pPr algn="r"/>
            <a:r>
              <a:rPr lang="en-US" sz="900" b="0" u="sng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http://www.SQLintersection.com </a:t>
            </a:r>
            <a:endParaRPr lang="en-US" sz="900" b="0" u="sng" dirty="0">
              <a:solidFill>
                <a:schemeClr val="tx1"/>
              </a:solidFill>
              <a:latin typeface="+mj-lt"/>
              <a:cs typeface="Mangal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" y="5943600"/>
            <a:ext cx="2090468" cy="7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715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85900" y="1600200"/>
            <a:ext cx="6172200" cy="3962400"/>
          </a:xfr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/>
          <a:lstStyle>
            <a:lvl1pPr>
              <a:buNone/>
              <a:defRPr sz="1800" b="0">
                <a:latin typeface="Consolas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172200"/>
            <a:ext cx="9144000" cy="693751"/>
          </a:xfrm>
          <a:prstGeom prst="rect">
            <a:avLst/>
          </a:prstGeom>
          <a:blipFill>
            <a:blip r:embed="rId2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402723" y="6551676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fld id="{1C0BEE2C-8B0C-4D07-B829-754BAF78059F}" type="slidenum">
              <a:rPr lang="en-US" sz="1200" smtClean="0">
                <a:solidFill>
                  <a:schemeClr val="tx1"/>
                </a:solidFill>
                <a:latin typeface="+mj-lt"/>
              </a:rPr>
              <a:pPr/>
              <a:t>‹#›</a:t>
            </a:fld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6477000" y="648866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© </a:t>
            </a:r>
            <a:r>
              <a:rPr lang="en-US" sz="900" b="0" dirty="0" err="1" smtClean="0">
                <a:solidFill>
                  <a:schemeClr val="tx1"/>
                </a:solidFill>
                <a:latin typeface="+mj-lt"/>
                <a:cs typeface="Mangal" pitchFamily="18" charset="0"/>
              </a:rPr>
              <a:t>SQLintersection</a:t>
            </a:r>
            <a:r>
              <a:rPr lang="en-US" sz="900" b="0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. All rights reserved.</a:t>
            </a:r>
          </a:p>
          <a:p>
            <a:pPr algn="r"/>
            <a:r>
              <a:rPr lang="en-US" sz="900" b="0" u="sng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http://www.SQLintersection.com </a:t>
            </a:r>
            <a:endParaRPr lang="en-US" sz="900" b="0" u="sng" dirty="0">
              <a:solidFill>
                <a:schemeClr val="tx1"/>
              </a:solidFill>
              <a:latin typeface="+mj-lt"/>
              <a:cs typeface="Mangal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" y="5943600"/>
            <a:ext cx="2090468" cy="7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44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03" r="-107" b="9231"/>
          <a:stretch/>
        </p:blipFill>
        <p:spPr>
          <a:xfrm>
            <a:off x="4572000" y="2362200"/>
            <a:ext cx="4902199" cy="44534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Rectangle 5"/>
          <p:cNvSpPr/>
          <p:nvPr userDrawn="1"/>
        </p:nvSpPr>
        <p:spPr bwMode="auto">
          <a:xfrm>
            <a:off x="0" y="6172200"/>
            <a:ext cx="9144000" cy="693751"/>
          </a:xfrm>
          <a:prstGeom prst="rect">
            <a:avLst/>
          </a:prstGeom>
          <a:blipFill>
            <a:blip r:embed="rId3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402723" y="6551676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fld id="{1C0BEE2C-8B0C-4D07-B829-754BAF78059F}" type="slidenum">
              <a:rPr lang="en-US" sz="1200" smtClean="0">
                <a:solidFill>
                  <a:schemeClr val="tx1"/>
                </a:solidFill>
                <a:latin typeface="+mj-lt"/>
              </a:rPr>
              <a:pPr/>
              <a:t>‹#›</a:t>
            </a:fld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6477000" y="648866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© </a:t>
            </a:r>
            <a:r>
              <a:rPr lang="en-US" sz="900" b="0" dirty="0" err="1" smtClean="0">
                <a:solidFill>
                  <a:schemeClr val="tx1"/>
                </a:solidFill>
                <a:latin typeface="+mj-lt"/>
                <a:cs typeface="Mangal" pitchFamily="18" charset="0"/>
              </a:rPr>
              <a:t>SQLintersection</a:t>
            </a:r>
            <a:r>
              <a:rPr lang="en-US" sz="900" b="0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. All rights reserved.</a:t>
            </a:r>
          </a:p>
          <a:p>
            <a:pPr algn="r"/>
            <a:r>
              <a:rPr lang="en-US" sz="900" b="0" u="sng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http://www.SQLintersection.com </a:t>
            </a:r>
            <a:endParaRPr lang="en-US" sz="900" b="0" u="sng" dirty="0">
              <a:solidFill>
                <a:schemeClr val="tx1"/>
              </a:solidFill>
              <a:latin typeface="+mj-lt"/>
              <a:cs typeface="Mangal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" y="5943600"/>
            <a:ext cx="2090468" cy="7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03" r="-107" b="9231"/>
          <a:stretch/>
        </p:blipFill>
        <p:spPr>
          <a:xfrm>
            <a:off x="4572000" y="2362200"/>
            <a:ext cx="4902199" cy="44534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495800"/>
            <a:ext cx="7772400" cy="762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717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03" r="-107" b="9231"/>
          <a:stretch/>
        </p:blipFill>
        <p:spPr>
          <a:xfrm>
            <a:off x="4572000" y="2362200"/>
            <a:ext cx="4902199" cy="44534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495800"/>
            <a:ext cx="7772400" cy="762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382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800" b="1" dirty="0">
                <a:solidFill>
                  <a:schemeClr val="tx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384300"/>
            <a:ext cx="8455025" cy="5040312"/>
          </a:xfrm>
        </p:spPr>
        <p:txBody>
          <a:bodyPr/>
          <a:lstStyle>
            <a:lvl5pPr>
              <a:defRPr/>
            </a:lvl5pPr>
            <a:lvl6pPr>
              <a:defRPr sz="12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172200"/>
            <a:ext cx="9144000" cy="693751"/>
          </a:xfrm>
          <a:prstGeom prst="rect">
            <a:avLst/>
          </a:prstGeom>
          <a:blipFill>
            <a:blip r:embed="rId2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402723" y="6551676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fld id="{1C0BEE2C-8B0C-4D07-B829-754BAF78059F}" type="slidenum">
              <a:rPr lang="en-US" sz="1200" smtClean="0">
                <a:solidFill>
                  <a:schemeClr val="tx1"/>
                </a:solidFill>
                <a:latin typeface="+mj-lt"/>
              </a:rPr>
              <a:pPr/>
              <a:t>‹#›</a:t>
            </a:fld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6477000" y="648866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© </a:t>
            </a:r>
            <a:r>
              <a:rPr lang="en-US" sz="900" b="0" dirty="0" err="1" smtClean="0">
                <a:solidFill>
                  <a:schemeClr val="tx1"/>
                </a:solidFill>
                <a:latin typeface="+mj-lt"/>
                <a:cs typeface="Mangal" pitchFamily="18" charset="0"/>
              </a:rPr>
              <a:t>SQLintersection</a:t>
            </a:r>
            <a:r>
              <a:rPr lang="en-US" sz="900" b="0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. All rights reserved.</a:t>
            </a:r>
          </a:p>
          <a:p>
            <a:pPr algn="r"/>
            <a:r>
              <a:rPr lang="en-US" sz="900" b="0" u="sng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http://www.SQLintersection.com </a:t>
            </a:r>
            <a:endParaRPr lang="en-US" sz="900" b="0" u="sng" dirty="0">
              <a:solidFill>
                <a:schemeClr val="tx1"/>
              </a:solidFill>
              <a:latin typeface="+mj-lt"/>
              <a:cs typeface="Mangal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" y="5943600"/>
            <a:ext cx="2090468" cy="7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6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6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981200"/>
            <a:ext cx="9144000" cy="693751"/>
          </a:xfrm>
          <a:prstGeom prst="rect">
            <a:avLst/>
          </a:prstGeom>
          <a:blipFill>
            <a:blip r:embed="rId2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7200" y="1990725"/>
            <a:ext cx="8229600" cy="762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8229600" cy="1905000"/>
          </a:xfrm>
        </p:spPr>
        <p:txBody>
          <a:bodyPr rtlCol="0"/>
          <a:lstStyle>
            <a:lvl1pPr marL="0" indent="0">
              <a:buClrTx/>
              <a:buFont typeface="Wingdings" pitchFamily="2" charset="2"/>
              <a:buNone/>
              <a:defRPr sz="2000" b="0">
                <a:latin typeface="Calibri" pitchFamily="34" charset="0"/>
              </a:defRPr>
            </a:lvl1pPr>
            <a:lvl2pPr marL="457200" indent="0">
              <a:buClrTx/>
              <a:buFont typeface="Wingdings" pitchFamily="2" charset="2"/>
              <a:buNone/>
              <a:defRPr sz="1800" b="0">
                <a:latin typeface="Calibri Light" pitchFamily="34" charset="0"/>
              </a:defRPr>
            </a:lvl2pPr>
            <a:lvl3pPr marL="914400" indent="0">
              <a:buClrTx/>
              <a:buFont typeface="Wingdings" pitchFamily="2" charset="2"/>
              <a:buNone/>
              <a:defRPr sz="1600" b="0">
                <a:latin typeface="Myriad Pro" pitchFamily="34" charset="0"/>
              </a:defRPr>
            </a:lvl3pPr>
            <a:lvl4pPr marL="1371600" indent="0">
              <a:buClrTx/>
              <a:buFont typeface="Wingdings" pitchFamily="2" charset="2"/>
              <a:buNone/>
              <a:defRPr sz="1400" b="0">
                <a:latin typeface="Myriad Pro" pitchFamily="34" charset="0"/>
              </a:defRPr>
            </a:lvl4pPr>
            <a:lvl5pPr marL="1828800" indent="0">
              <a:buClrTx/>
              <a:buFont typeface="Wingdings" pitchFamily="2" charset="2"/>
              <a:buNone/>
              <a:defRPr sz="1200" b="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90" y="4953000"/>
            <a:ext cx="3697441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48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 uiExpand="1" build="p">
        <p:tmplLst>
          <p:tmpl lvl="1">
            <p:tnLst>
              <p:par>
                <p:cTn xmlns:p14="http://schemas.microsoft.com/office/powerpoint/2010/main" presetID="1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24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ctr" defTabSz="-13873163" rtl="0" eaLnBrk="1" fontAlgn="base" hangingPunct="1">
        <a:spcBef>
          <a:spcPct val="0"/>
        </a:spcBef>
        <a:spcAft>
          <a:spcPct val="0"/>
        </a:spcAft>
        <a:defRPr lang="en-US" sz="2800" b="1" dirty="0" smtClean="0">
          <a:solidFill>
            <a:schemeClr val="tx2"/>
          </a:solidFill>
          <a:latin typeface="+mj-lt"/>
          <a:ea typeface="+mj-ea"/>
          <a:cs typeface="Segoe UI" pitchFamily="34" charset="0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Calibri" pitchFamily="34" charset="0"/>
          <a:ea typeface="+mn-ea"/>
          <a:cs typeface="Segoe UI" pitchFamily="34" charset="0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>
          <a:solidFill>
            <a:schemeClr val="tx1"/>
          </a:solidFill>
          <a:latin typeface="Calibri Light" pitchFamily="34" charset="0"/>
          <a:cs typeface="Segoe UI" pitchFamily="34" charset="0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600">
          <a:solidFill>
            <a:schemeClr val="tx1"/>
          </a:solidFill>
          <a:latin typeface="Calibri Light" pitchFamily="34" charset="0"/>
          <a:cs typeface="Segoe UI" pitchFamily="34" charset="0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400">
          <a:solidFill>
            <a:schemeClr val="tx1"/>
          </a:solidFill>
          <a:latin typeface="Calibri Light" pitchFamily="34" charset="0"/>
          <a:cs typeface="Segoe UI" pitchFamily="34" charset="0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200">
          <a:solidFill>
            <a:schemeClr val="tx1"/>
          </a:solidFill>
          <a:latin typeface="Calibri Light" pitchFamily="34" charset="0"/>
          <a:cs typeface="Segoe UI" pitchFamily="34" charset="0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bertrand@sqlsentry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sqlalwayson/archive/2012/10/16/how-to-migrate-to-alwayson-alwayson-from-prior-deployments-combining-database-mirroring-and-log-shipping-part-1.aspx" TargetMode="External"/><Relationship Id="rId4" Type="http://schemas.openxmlformats.org/officeDocument/2006/relationships/hyperlink" Target="http://msdn.microsoft.com/en-us/library/jj635217.aspx" TargetMode="External"/><Relationship Id="rId5" Type="http://schemas.openxmlformats.org/officeDocument/2006/relationships/hyperlink" Target="http://technet.microsoft.com/en-us/library/ff877957.aspx" TargetMode="External"/><Relationship Id="rId6" Type="http://schemas.openxmlformats.org/officeDocument/2006/relationships/hyperlink" Target="http://technet.microsoft.com/en-us/library/ff877954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://i.brentozar.com/sql-server-2012-alwayson-availability-groups-setup-checklist.pdf" TargetMode="External"/><Relationship Id="rId12" Type="http://schemas.openxmlformats.org/officeDocument/2006/relationships/hyperlink" Target="http://blogs.msdn.com/b/sqlalwayson/archive/2013/06/06/alwayson-availability-groups-troubleshooting-and-monitoring-guide-published.aspx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SQLCAT.com" TargetMode="External"/><Relationship Id="rId4" Type="http://schemas.openxmlformats.org/officeDocument/2006/relationships/hyperlink" Target="http://SQLSkills.com" TargetMode="External"/><Relationship Id="rId5" Type="http://schemas.openxmlformats.org/officeDocument/2006/relationships/hyperlink" Target="http://SQLPASS.org" TargetMode="External"/><Relationship Id="rId6" Type="http://schemas.openxmlformats.org/officeDocument/2006/relationships/hyperlink" Target="http://SQLServerCentral.com" TargetMode="External"/><Relationship Id="rId7" Type="http://schemas.openxmlformats.org/officeDocument/2006/relationships/hyperlink" Target="http://SQLBlog.com" TargetMode="External"/><Relationship Id="rId8" Type="http://schemas.openxmlformats.org/officeDocument/2006/relationships/hyperlink" Target="http://SQLTeam.com" TargetMode="External"/><Relationship Id="rId9" Type="http://schemas.openxmlformats.org/officeDocument/2006/relationships/hyperlink" Target="http://sqlperformance.com" TargetMode="External"/><Relationship Id="rId10" Type="http://schemas.openxmlformats.org/officeDocument/2006/relationships/hyperlink" Target="http://dba.stackexchange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abertrand@sqlsentry.n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microsoft.com/office/2007/relationships/hdphoto" Target="../media/hdphoto2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latin typeface="+mj-lt"/>
                <a:cs typeface="Mangal" pitchFamily="18" charset="0"/>
              </a:rPr>
              <a:t>SQLintersection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  <a:cs typeface="Mangal" pitchFamily="18" charset="0"/>
              </a:rPr>
              <a:t>Session SQL37</a:t>
            </a:r>
            <a:r>
              <a:rPr lang="en-US" dirty="0" smtClean="0">
                <a:solidFill>
                  <a:srgbClr val="22AFE7"/>
                </a:solidFill>
                <a:latin typeface="+mj-lt"/>
                <a:cs typeface="Mangal" pitchFamily="18" charset="0"/>
              </a:rPr>
              <a:t/>
            </a:r>
            <a:br>
              <a:rPr lang="en-US" dirty="0" smtClean="0">
                <a:solidFill>
                  <a:srgbClr val="22AFE7"/>
                </a:solidFill>
                <a:latin typeface="+mj-lt"/>
                <a:cs typeface="Mangal" pitchFamily="18" charset="0"/>
              </a:rPr>
            </a:br>
            <a:r>
              <a:rPr lang="en-US" dirty="0" smtClean="0">
                <a:solidFill>
                  <a:srgbClr val="22AFE7"/>
                </a:solidFill>
                <a:latin typeface="+mj-lt"/>
                <a:cs typeface="Mangal" pitchFamily="18" charset="0"/>
              </a:rPr>
              <a:t/>
            </a:r>
            <a:br>
              <a:rPr lang="en-US" dirty="0" smtClean="0">
                <a:solidFill>
                  <a:srgbClr val="22AFE7"/>
                </a:solidFill>
                <a:latin typeface="+mj-lt"/>
                <a:cs typeface="Mangal" pitchFamily="18" charset="0"/>
              </a:rPr>
            </a:b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cs typeface="Mangal" pitchFamily="18" charset="0"/>
              </a:rPr>
              <a:t>SQL Server 2012 Availability Groups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+mj-lt"/>
              <a:cs typeface="Mangal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Aaron Bertrand</a:t>
            </a:r>
          </a:p>
          <a:p>
            <a:r>
              <a:rPr lang="en-US" dirty="0" smtClean="0">
                <a:hlinkClick r:id="rId3"/>
              </a:rPr>
              <a:t>abertrand@sqlsentry.net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I migrate from database mirroring?</a:t>
            </a:r>
          </a:p>
          <a:p>
            <a:pPr lvl="1"/>
            <a:r>
              <a:rPr lang="en-US" dirty="0">
                <a:hlinkClick r:id="rId3"/>
              </a:rPr>
              <a:t>http://blogs.msdn.com/b/sqlalwayson/archive/2012/10/16/how-to-migrate-to-alwayson-alwayson-from-prior-deployments-combining-database-mirroring-and-log-shipping-part-1.</a:t>
            </a:r>
            <a:r>
              <a:rPr lang="en-US" dirty="0" smtClean="0">
                <a:hlinkClick r:id="rId3"/>
              </a:rPr>
              <a:t>aspx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http://msdn.microsoft.com/en-us/library/jj635217.</a:t>
            </a:r>
            <a:r>
              <a:rPr lang="en-US" dirty="0" smtClean="0">
                <a:hlinkClick r:id="rId4"/>
              </a:rPr>
              <a:t>aspx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involved in forcing a manual failover?</a:t>
            </a:r>
          </a:p>
          <a:p>
            <a:pPr lvl="1"/>
            <a:r>
              <a:rPr lang="en-US" dirty="0">
                <a:hlinkClick r:id="rId5"/>
              </a:rPr>
              <a:t>http://technet.microsoft.com/en-us/library/ff877957.</a:t>
            </a:r>
            <a:r>
              <a:rPr lang="en-US" dirty="0" smtClean="0">
                <a:hlinkClick r:id="rId5"/>
              </a:rPr>
              <a:t>aspx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How do I monitor Availability Groups?</a:t>
            </a:r>
          </a:p>
          <a:p>
            <a:pPr lvl="1"/>
            <a:r>
              <a:rPr lang="en-US" dirty="0" smtClean="0"/>
              <a:t>DMVs, SSMS (dashboard/Object Explorer Details), Extended Events</a:t>
            </a:r>
          </a:p>
          <a:p>
            <a:pPr lvl="1"/>
            <a:r>
              <a:rPr lang="en-US" dirty="0" smtClean="0"/>
              <a:t>We’ll talk a bit about our software during this afternoon’s keynote</a:t>
            </a:r>
          </a:p>
          <a:p>
            <a:pPr lvl="1"/>
            <a:r>
              <a:rPr lang="en-US" dirty="0">
                <a:hlinkClick r:id="rId6"/>
              </a:rPr>
              <a:t>http://technet.microsoft.com/en-us/library/ff877954.</a:t>
            </a:r>
            <a:r>
              <a:rPr lang="en-US" dirty="0" smtClean="0">
                <a:hlinkClick r:id="rId6"/>
              </a:rPr>
              <a:t>aspx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4424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Availability Groups NOT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Handle cross-database </a:t>
            </a:r>
            <a:r>
              <a:rPr lang="en-US" dirty="0" smtClean="0"/>
              <a:t>transactions – consistency is not guaranteed</a:t>
            </a:r>
          </a:p>
          <a:p>
            <a:pPr lvl="1"/>
            <a:r>
              <a:rPr lang="en-US" dirty="0" smtClean="0"/>
              <a:t>Commits are </a:t>
            </a:r>
            <a:r>
              <a:rPr lang="en-US" dirty="0" err="1" smtClean="0"/>
              <a:t>db</a:t>
            </a:r>
            <a:r>
              <a:rPr lang="en-US" dirty="0" smtClean="0"/>
              <a:t>-specific, so failover can cause out of sync</a:t>
            </a:r>
          </a:p>
          <a:p>
            <a:pPr lvl="1"/>
            <a:r>
              <a:rPr lang="en-US" dirty="0" smtClean="0"/>
              <a:t>Distributed transactions cause an additional wrinkle after failover</a:t>
            </a:r>
            <a:endParaRPr lang="en-US" dirty="0"/>
          </a:p>
          <a:p>
            <a:r>
              <a:rPr lang="en-US" dirty="0" smtClean="0"/>
              <a:t>Coordinate logins</a:t>
            </a:r>
            <a:r>
              <a:rPr lang="en-US" dirty="0"/>
              <a:t>, jobs, linked servers, </a:t>
            </a:r>
            <a:r>
              <a:rPr lang="en-US" dirty="0" err="1" smtClean="0"/>
              <a:t>dbowner</a:t>
            </a:r>
            <a:r>
              <a:rPr lang="en-US" dirty="0" smtClean="0"/>
              <a:t>, trustworthy</a:t>
            </a:r>
          </a:p>
          <a:p>
            <a:r>
              <a:rPr lang="en-US" dirty="0" smtClean="0"/>
              <a:t>Allow delayed apply, like log shipping</a:t>
            </a:r>
            <a:endParaRPr lang="en-US" dirty="0"/>
          </a:p>
          <a:p>
            <a:r>
              <a:rPr lang="en-US" dirty="0"/>
              <a:t>Go across </a:t>
            </a:r>
            <a:r>
              <a:rPr lang="en-US" dirty="0" smtClean="0"/>
              <a:t>domains – all WSFC nodes must be in the same domain</a:t>
            </a:r>
            <a:endParaRPr lang="en-US" dirty="0"/>
          </a:p>
          <a:p>
            <a:r>
              <a:rPr lang="en-US" dirty="0"/>
              <a:t>Wizard </a:t>
            </a:r>
            <a:r>
              <a:rPr lang="en-US" dirty="0" smtClean="0"/>
              <a:t>is inflexible </a:t>
            </a:r>
            <a:r>
              <a:rPr lang="en-US" dirty="0"/>
              <a:t>– can’t specify WITH MOVE, for example</a:t>
            </a:r>
          </a:p>
          <a:p>
            <a:r>
              <a:rPr lang="en-US" dirty="0"/>
              <a:t>Run on Standard </a:t>
            </a:r>
            <a:r>
              <a:rPr lang="en-US" dirty="0" smtClean="0"/>
              <a:t>Edition, without </a:t>
            </a:r>
            <a:r>
              <a:rPr lang="en-US" dirty="0"/>
              <a:t>a </a:t>
            </a:r>
            <a:r>
              <a:rPr lang="en-US" dirty="0" smtClean="0"/>
              <a:t>WSFC</a:t>
            </a:r>
            <a:r>
              <a:rPr lang="en-US" smtClean="0"/>
              <a:t>, or </a:t>
            </a:r>
            <a:r>
              <a:rPr lang="en-US" dirty="0" smtClean="0"/>
              <a:t>anything </a:t>
            </a:r>
            <a:r>
              <a:rPr lang="en-US" smtClean="0"/>
              <a:t>but full </a:t>
            </a:r>
            <a:r>
              <a:rPr lang="en-US" dirty="0" smtClean="0"/>
              <a:t>recovery</a:t>
            </a:r>
            <a:endParaRPr lang="en-US" dirty="0"/>
          </a:p>
          <a:p>
            <a:r>
              <a:rPr lang="en-US" dirty="0"/>
              <a:t>Save you money (active </a:t>
            </a:r>
            <a:r>
              <a:rPr lang="en-US" dirty="0" err="1"/>
              <a:t>secondaries</a:t>
            </a:r>
            <a:r>
              <a:rPr lang="en-US" dirty="0"/>
              <a:t> must be licensed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Keep read-only </a:t>
            </a:r>
            <a:r>
              <a:rPr lang="en-US" dirty="0" err="1" smtClean="0"/>
              <a:t>secondaries</a:t>
            </a:r>
            <a:r>
              <a:rPr lang="en-US" dirty="0" smtClean="0"/>
              <a:t> available if primary is down</a:t>
            </a:r>
          </a:p>
          <a:p>
            <a:r>
              <a:rPr lang="en-US" dirty="0"/>
              <a:t>Solve every single HA/DR </a:t>
            </a:r>
            <a:r>
              <a:rPr lang="en-US" dirty="0" smtClean="0"/>
              <a:t>problem – e.g. suspect/damaged database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364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Server 2014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up to 8 secondary replicas (still 2 sync + automatic)</a:t>
            </a:r>
          </a:p>
          <a:p>
            <a:r>
              <a:rPr lang="en-US" dirty="0" smtClean="0"/>
              <a:t>Readable </a:t>
            </a:r>
            <a:r>
              <a:rPr lang="en-US" dirty="0" err="1" smtClean="0"/>
              <a:t>secondaries</a:t>
            </a:r>
            <a:r>
              <a:rPr lang="en-US" dirty="0" smtClean="0"/>
              <a:t> stay available if network or quorum is down</a:t>
            </a:r>
          </a:p>
          <a:p>
            <a:r>
              <a:rPr lang="en-US" dirty="0" smtClean="0"/>
              <a:t>Enhanced diagnostics</a:t>
            </a:r>
          </a:p>
          <a:p>
            <a:pPr lvl="1"/>
            <a:r>
              <a:rPr lang="en-US" dirty="0" smtClean="0"/>
              <a:t>More specific error messages</a:t>
            </a:r>
          </a:p>
          <a:p>
            <a:pPr lvl="1"/>
            <a:r>
              <a:rPr lang="en-US" dirty="0" err="1" smtClean="0"/>
              <a:t>XEvents</a:t>
            </a:r>
            <a:r>
              <a:rPr lang="en-US" dirty="0" smtClean="0"/>
              <a:t> in UTC time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 smtClean="0"/>
              <a:t>XEvents</a:t>
            </a:r>
            <a:endParaRPr lang="en-US" dirty="0" smtClean="0"/>
          </a:p>
          <a:p>
            <a:r>
              <a:rPr lang="en-US" dirty="0" smtClean="0"/>
              <a:t>Integration with Windows Azure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have sync + automatic failover replica inside Windows Azure</a:t>
            </a:r>
          </a:p>
          <a:p>
            <a:pPr lvl="1"/>
            <a:r>
              <a:rPr lang="en-US" dirty="0" smtClean="0"/>
              <a:t>Can have </a:t>
            </a:r>
            <a:r>
              <a:rPr lang="en-US" dirty="0" err="1" smtClean="0"/>
              <a:t>async</a:t>
            </a:r>
            <a:r>
              <a:rPr lang="en-US" dirty="0" smtClean="0"/>
              <a:t> secondary replica for on-premise (requires VPN tunnel)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090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Resources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543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Twitter and #</a:t>
            </a:r>
            <a:r>
              <a:rPr lang="en-US" dirty="0" err="1" smtClean="0"/>
              <a:t>SQLHelp</a:t>
            </a:r>
            <a:endParaRPr lang="en-US" dirty="0" smtClean="0"/>
          </a:p>
          <a:p>
            <a:endParaRPr lang="en-US" dirty="0" smtClean="0"/>
          </a:p>
          <a:p>
            <a:r>
              <a:rPr lang="en-US" b="0" dirty="0" smtClean="0">
                <a:hlinkClick r:id="rId3"/>
              </a:rPr>
              <a:t>http://SQLCAT.com</a:t>
            </a:r>
            <a:r>
              <a:rPr lang="en-US" b="0" dirty="0" smtClean="0"/>
              <a:t> </a:t>
            </a:r>
          </a:p>
          <a:p>
            <a:r>
              <a:rPr lang="en-US" b="0" dirty="0" smtClean="0">
                <a:hlinkClick r:id="rId4"/>
              </a:rPr>
              <a:t>http://SQLSkills.com</a:t>
            </a:r>
            <a:r>
              <a:rPr lang="en-US" b="0" dirty="0" smtClean="0"/>
              <a:t> </a:t>
            </a:r>
          </a:p>
          <a:p>
            <a:endParaRPr lang="en-US" b="0" dirty="0" smtClean="0"/>
          </a:p>
          <a:p>
            <a:r>
              <a:rPr lang="en-US" dirty="0" smtClean="0"/>
              <a:t>Community Sites:</a:t>
            </a:r>
          </a:p>
          <a:p>
            <a:pPr lvl="1"/>
            <a:r>
              <a:rPr lang="en-US" dirty="0" smtClean="0">
                <a:hlinkClick r:id="rId5"/>
              </a:rPr>
              <a:t>http://SQLPASS.org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6"/>
              </a:rPr>
              <a:t>http://SQLServerCentral.com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7"/>
              </a:rPr>
              <a:t>http://SQLBlog.com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8"/>
              </a:rPr>
              <a:t>http://SQLTeam.com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http://SQLPerformance.com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10"/>
              </a:rPr>
              <a:t>http://dba.stackexchange.com</a:t>
            </a:r>
            <a:r>
              <a:rPr lang="en-US" dirty="0" smtClean="0"/>
              <a:t>   </a:t>
            </a:r>
          </a:p>
          <a:p>
            <a:pPr lvl="1"/>
            <a:endParaRPr lang="en-US" dirty="0"/>
          </a:p>
          <a:p>
            <a:r>
              <a:rPr lang="en-US" dirty="0"/>
              <a:t>Brent </a:t>
            </a:r>
            <a:r>
              <a:rPr lang="en-US" dirty="0" err="1"/>
              <a:t>Ozar</a:t>
            </a:r>
            <a:r>
              <a:rPr lang="en-US" dirty="0"/>
              <a:t> </a:t>
            </a:r>
            <a:r>
              <a:rPr lang="en-US" dirty="0" smtClean="0"/>
              <a:t>Availability Groups Checklist </a:t>
            </a:r>
            <a:r>
              <a:rPr lang="en-US" sz="1800" b="0" dirty="0">
                <a:hlinkClick r:id="rId11"/>
              </a:rPr>
              <a:t>http://i.brentozar.com/sql-server-2012-alwayson-availability-groups-setup-checklist.pdf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smtClean="0"/>
              <a:t>AG Troubleshooting </a:t>
            </a:r>
            <a:r>
              <a:rPr lang="en-US" dirty="0"/>
              <a:t>and </a:t>
            </a:r>
            <a:r>
              <a:rPr lang="en-US" dirty="0" smtClean="0"/>
              <a:t>Monitoring </a:t>
            </a:r>
            <a:r>
              <a:rPr lang="en-US" dirty="0" err="1" smtClean="0"/>
              <a:t>Guide</a:t>
            </a:r>
            <a:r>
              <a:rPr lang="en-US" sz="1700" b="0" dirty="0" err="1" smtClean="0">
                <a:hlinkClick r:id="rId12"/>
              </a:rPr>
              <a:t>http</a:t>
            </a:r>
            <a:r>
              <a:rPr lang="en-US" sz="1700" b="0" dirty="0">
                <a:hlinkClick r:id="rId12"/>
              </a:rPr>
              <a:t>://blogs.msdn.com/b/sqlalwayson/archive/2013/06/06/alwayson-availability-groups-troubleshooting-and-monitoring-guide-published.aspx</a:t>
            </a:r>
            <a:r>
              <a:rPr lang="en-US" sz="1700" b="0" dirty="0"/>
              <a:t> 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99595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50" dirty="0" smtClean="0"/>
              <a:t>Availability Groups are one of the most compelling reasons to upgrade</a:t>
            </a:r>
          </a:p>
          <a:p>
            <a:endParaRPr lang="en-US" sz="1200" dirty="0" smtClean="0"/>
          </a:p>
          <a:p>
            <a:r>
              <a:rPr lang="en-US" dirty="0" smtClean="0"/>
              <a:t>We talked about:</a:t>
            </a:r>
          </a:p>
          <a:p>
            <a:pPr lvl="1"/>
            <a:r>
              <a:rPr lang="en-US" dirty="0"/>
              <a:t>Why were Availability </a:t>
            </a:r>
            <a:r>
              <a:rPr lang="en-US" dirty="0" smtClean="0"/>
              <a:t>Groups were introduced</a:t>
            </a:r>
            <a:endParaRPr lang="en-US" dirty="0"/>
          </a:p>
          <a:p>
            <a:pPr lvl="1"/>
            <a:r>
              <a:rPr lang="en-US" dirty="0"/>
              <a:t>What </a:t>
            </a:r>
            <a:r>
              <a:rPr lang="en-US" dirty="0" smtClean="0"/>
              <a:t>Availability Groups do</a:t>
            </a:r>
            <a:endParaRPr lang="en-US" dirty="0"/>
          </a:p>
          <a:p>
            <a:pPr lvl="1"/>
            <a:r>
              <a:rPr lang="en-US" dirty="0" smtClean="0"/>
              <a:t>How Availability Groups work</a:t>
            </a:r>
            <a:endParaRPr lang="en-US" dirty="0"/>
          </a:p>
          <a:p>
            <a:pPr lvl="1"/>
            <a:r>
              <a:rPr lang="en-US" dirty="0" smtClean="0"/>
              <a:t>What Availability Groups don’t do</a:t>
            </a:r>
            <a:endParaRPr lang="en-US" dirty="0"/>
          </a:p>
          <a:p>
            <a:pPr lvl="1"/>
            <a:r>
              <a:rPr lang="en-US" dirty="0"/>
              <a:t>What enhancements will come in SQL Server </a:t>
            </a:r>
            <a:r>
              <a:rPr lang="en-US" dirty="0" smtClean="0"/>
              <a:t>2014</a:t>
            </a:r>
          </a:p>
          <a:p>
            <a:pPr lvl="1"/>
            <a:endParaRPr lang="en-US" sz="1200" dirty="0"/>
          </a:p>
          <a:p>
            <a:r>
              <a:rPr lang="en-US" dirty="0" smtClean="0"/>
              <a:t>More info: come see the keynote this afternoon</a:t>
            </a:r>
          </a:p>
          <a:p>
            <a:pPr lvl="1"/>
            <a:endParaRPr lang="en-US" sz="1200" dirty="0"/>
          </a:p>
          <a:p>
            <a:r>
              <a:rPr lang="en-US" dirty="0" smtClean="0"/>
              <a:t>Questions?</a:t>
            </a:r>
          </a:p>
          <a:p>
            <a:pPr lvl="1"/>
            <a:r>
              <a:rPr lang="en-US" dirty="0" smtClean="0">
                <a:hlinkClick r:id="rId3"/>
              </a:rPr>
              <a:t>abertrand@sqlsentry.net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687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172473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400" i="1" dirty="0" smtClean="0">
                <a:solidFill>
                  <a:schemeClr val="tx2"/>
                </a:solidFill>
                <a:latin typeface="+mj-lt"/>
              </a:rPr>
              <a:t>Don’t forget to complete a </a:t>
            </a:r>
            <a:r>
              <a:rPr lang="en-US" sz="2400" i="1" dirty="0">
                <a:solidFill>
                  <a:schemeClr val="tx2"/>
                </a:solidFill>
                <a:latin typeface="+mj-lt"/>
              </a:rPr>
              <a:t>session evaluation form </a:t>
            </a:r>
            <a:r>
              <a:rPr lang="en-US" sz="2400" i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2400" i="1" dirty="0" smtClean="0">
                <a:solidFill>
                  <a:schemeClr val="tx2"/>
                </a:solidFill>
                <a:latin typeface="+mj-lt"/>
              </a:rPr>
            </a:br>
            <a:r>
              <a:rPr lang="en-US" sz="2400" i="1" dirty="0" smtClean="0">
                <a:solidFill>
                  <a:schemeClr val="tx2"/>
                </a:solidFill>
                <a:latin typeface="+mj-lt"/>
              </a:rPr>
              <a:t>and drop </a:t>
            </a:r>
            <a:r>
              <a:rPr lang="en-US" sz="2400" i="1" dirty="0">
                <a:solidFill>
                  <a:schemeClr val="tx2"/>
                </a:solidFill>
                <a:latin typeface="+mj-lt"/>
              </a:rPr>
              <a:t>it off at the conference registration </a:t>
            </a:r>
            <a:r>
              <a:rPr lang="en-US" sz="2400" i="1" dirty="0" smtClean="0">
                <a:solidFill>
                  <a:schemeClr val="tx2"/>
                </a:solidFill>
                <a:latin typeface="+mj-lt"/>
              </a:rPr>
              <a:t>desk </a:t>
            </a:r>
          </a:p>
          <a:p>
            <a:pPr algn="ctr">
              <a:spcBef>
                <a:spcPts val="0"/>
              </a:spcBef>
            </a:pPr>
            <a:r>
              <a:rPr lang="en-US" sz="2400" i="1" dirty="0" smtClean="0">
                <a:solidFill>
                  <a:schemeClr val="tx2"/>
                </a:solidFill>
                <a:latin typeface="+mj-lt"/>
              </a:rPr>
              <a:t>(or use the mobile app)</a:t>
            </a:r>
          </a:p>
          <a:p>
            <a:pPr algn="ctr">
              <a:spcBef>
                <a:spcPts val="0"/>
              </a:spcBef>
            </a:pPr>
            <a:endParaRPr lang="en-US" sz="900" i="1" dirty="0" smtClean="0">
              <a:solidFill>
                <a:schemeClr val="tx2"/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2800" i="1" dirty="0" smtClean="0">
                <a:solidFill>
                  <a:schemeClr val="tx2"/>
                </a:solidFill>
                <a:latin typeface="+mj-lt"/>
              </a:rPr>
              <a:t>Session: SQL37</a:t>
            </a:r>
            <a:endParaRPr lang="en-US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r>
              <a:rPr lang="en-US" sz="4800" dirty="0" smtClean="0">
                <a:solidFill>
                  <a:srgbClr val="22AFE7"/>
                </a:solidFill>
                <a:cs typeface="Mangal" pitchFamily="18" charset="0"/>
              </a:rPr>
              <a:t>Questions?</a:t>
            </a:r>
            <a:endParaRPr lang="en-US" sz="4800" dirty="0">
              <a:solidFill>
                <a:srgbClr val="22AFE7"/>
              </a:solidFill>
              <a:cs typeface="Mangal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85800" y="3429000"/>
            <a:ext cx="7772400" cy="69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Myriad Pro" pitchFamily="34" charset="0"/>
                <a:ea typeface="+mj-ea"/>
                <a:cs typeface="Segoe UI" pitchFamily="34" charset="0"/>
              </a:defRPr>
            </a:lvl1pPr>
            <a:lvl2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2pPr>
            <a:lvl3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3pPr>
            <a:lvl4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4pPr>
            <a:lvl5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5pPr>
            <a:lvl6pPr marL="4572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6pPr>
            <a:lvl7pPr marL="9144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7pPr>
            <a:lvl8pPr marL="13716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8pPr>
            <a:lvl9pPr marL="18288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9pPr>
          </a:lstStyle>
          <a:p>
            <a:pPr algn="r"/>
            <a:r>
              <a:rPr lang="en-US" sz="4800" kern="0" dirty="0" smtClean="0">
                <a:solidFill>
                  <a:srgbClr val="882483"/>
                </a:solidFill>
                <a:latin typeface="+mj-lt"/>
                <a:cs typeface="Mangal" pitchFamily="18" charset="0"/>
              </a:rPr>
              <a:t>Thank you!</a:t>
            </a:r>
            <a:endParaRPr lang="en-US" sz="4800" kern="0" dirty="0">
              <a:solidFill>
                <a:srgbClr val="882483"/>
              </a:solidFill>
              <a:latin typeface="+mj-lt"/>
              <a:cs typeface="Mangal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0"/>
            <a:ext cx="3857178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315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were Availability Groups introduced?</a:t>
            </a:r>
          </a:p>
          <a:p>
            <a:r>
              <a:rPr lang="en-US" dirty="0" smtClean="0"/>
              <a:t>What do they do?</a:t>
            </a:r>
          </a:p>
          <a:p>
            <a:r>
              <a:rPr lang="en-US" dirty="0" smtClean="0"/>
              <a:t>How do they work?</a:t>
            </a:r>
          </a:p>
          <a:p>
            <a:r>
              <a:rPr lang="en-US" dirty="0"/>
              <a:t>What do they NOT do?</a:t>
            </a:r>
          </a:p>
          <a:p>
            <a:r>
              <a:rPr lang="en-US" dirty="0" smtClean="0"/>
              <a:t>What enhancements will come in SQL Server 2014?</a:t>
            </a:r>
          </a:p>
        </p:txBody>
      </p:sp>
    </p:spTree>
    <p:extLst>
      <p:ext uri="{BB962C8B-B14F-4D97-AF65-F5344CB8AC3E}">
        <p14:creationId xmlns:p14="http://schemas.microsoft.com/office/powerpoint/2010/main" val="14553656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were Availability Groups introduced?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ways of achieving high availability and/or disaster recovery:</a:t>
            </a:r>
          </a:p>
          <a:p>
            <a:pPr lvl="1"/>
            <a:r>
              <a:rPr lang="en-US" dirty="0" smtClean="0"/>
              <a:t>Database Mirroring</a:t>
            </a:r>
          </a:p>
          <a:p>
            <a:pPr lvl="1"/>
            <a:r>
              <a:rPr lang="en-US" dirty="0" smtClean="0"/>
              <a:t>Log Shipping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Failover Cluster Instances</a:t>
            </a:r>
          </a:p>
          <a:p>
            <a:pPr lvl="1"/>
            <a:endParaRPr lang="en-US" dirty="0"/>
          </a:p>
          <a:p>
            <a:r>
              <a:rPr lang="en-US" dirty="0" smtClean="0"/>
              <a:t>All have shortcomings</a:t>
            </a:r>
          </a:p>
          <a:p>
            <a:pPr lvl="1"/>
            <a:endParaRPr lang="en-US" dirty="0"/>
          </a:p>
          <a:p>
            <a:r>
              <a:rPr lang="en-US" dirty="0" smtClean="0"/>
              <a:t>Availability Groups are, essentially, Mirroring++</a:t>
            </a:r>
          </a:p>
          <a:p>
            <a:pPr lvl="1"/>
            <a:r>
              <a:rPr lang="en-US" dirty="0" smtClean="0"/>
              <a:t>More importantly, overcome most of the shortcomings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760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Availability Groups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Coordinate failover of multiple databases as a single unit</a:t>
            </a:r>
          </a:p>
          <a:p>
            <a:r>
              <a:rPr lang="en-US" dirty="0" smtClean="0"/>
              <a:t>Provide for multiple replica partners (“</a:t>
            </a:r>
            <a:r>
              <a:rPr lang="en-US" dirty="0" err="1" smtClean="0"/>
              <a:t>secondaries</a:t>
            </a:r>
            <a:r>
              <a:rPr lang="en-US" dirty="0" smtClean="0"/>
              <a:t>”) – up to 4 (2 sync)</a:t>
            </a:r>
          </a:p>
          <a:p>
            <a:r>
              <a:rPr lang="en-US" dirty="0" smtClean="0"/>
              <a:t>Reduce </a:t>
            </a:r>
            <a:r>
              <a:rPr lang="en-US" dirty="0"/>
              <a:t>load on primary by allowing read-only workloads on </a:t>
            </a:r>
            <a:r>
              <a:rPr lang="en-US" dirty="0" err="1" smtClean="0"/>
              <a:t>secondaries</a:t>
            </a:r>
            <a:endParaRPr lang="en-US" dirty="0" smtClean="0"/>
          </a:p>
          <a:p>
            <a:pPr lvl="1"/>
            <a:r>
              <a:rPr lang="en-US" dirty="0" smtClean="0"/>
              <a:t>Reporting, log backups, full backups (well, COPY_ONLY)</a:t>
            </a:r>
          </a:p>
          <a:p>
            <a:pPr lvl="1"/>
            <a:r>
              <a:rPr lang="en-US" dirty="0" smtClean="0"/>
              <a:t>Applications don’t have to know where their queries are routed</a:t>
            </a:r>
          </a:p>
          <a:p>
            <a:r>
              <a:rPr lang="en-US" dirty="0" smtClean="0"/>
              <a:t>Teach you new buzzwords like RPO, RTO and RLO</a:t>
            </a:r>
          </a:p>
          <a:p>
            <a:r>
              <a:rPr lang="en-US" dirty="0" smtClean="0"/>
              <a:t>Control over whether availability has (a)synchronous commit</a:t>
            </a:r>
          </a:p>
          <a:p>
            <a:r>
              <a:rPr lang="en-US" dirty="0" smtClean="0"/>
              <a:t>Control over whether failover is automatic or manual</a:t>
            </a:r>
          </a:p>
          <a:p>
            <a:r>
              <a:rPr lang="en-US" dirty="0" smtClean="0"/>
              <a:t>Control preference for where secondary replica backups occur</a:t>
            </a:r>
          </a:p>
          <a:p>
            <a:r>
              <a:rPr lang="en-US" dirty="0" smtClean="0"/>
              <a:t>Many of same benefits as mirroring – log compression, auto page repair</a:t>
            </a:r>
          </a:p>
          <a:p>
            <a:r>
              <a:rPr lang="en-US" dirty="0" smtClean="0"/>
              <a:t>Faster log synchronization than log shipping or replication</a:t>
            </a:r>
          </a:p>
          <a:p>
            <a:r>
              <a:rPr lang="en-US" dirty="0" smtClean="0"/>
              <a:t>Flexible Failover Policies</a:t>
            </a:r>
          </a:p>
        </p:txBody>
      </p:sp>
    </p:spTree>
    <p:extLst>
      <p:ext uri="{BB962C8B-B14F-4D97-AF65-F5344CB8AC3E}">
        <p14:creationId xmlns:p14="http://schemas.microsoft.com/office/powerpoint/2010/main" val="42597524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Availability Groups work?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Availability Groups use Windows Server Failover Clustering (WSFC)</a:t>
            </a:r>
          </a:p>
          <a:p>
            <a:pPr lvl="1"/>
            <a:r>
              <a:rPr lang="en-US" dirty="0" smtClean="0"/>
              <a:t>Failover Clustered Instances (FCI) are possible, but not necessary</a:t>
            </a:r>
          </a:p>
          <a:p>
            <a:pPr lvl="1"/>
            <a:r>
              <a:rPr lang="en-US" dirty="0" smtClean="0"/>
              <a:t>Same domain is required, but a WSFC can cross subnets</a:t>
            </a:r>
          </a:p>
          <a:p>
            <a:r>
              <a:rPr lang="en-US" dirty="0" smtClean="0"/>
              <a:t>Shared storage not required</a:t>
            </a:r>
          </a:p>
          <a:p>
            <a:r>
              <a:rPr lang="en-US" dirty="0" smtClean="0"/>
              <a:t>Quorum is used to determine whether enough nodes are up</a:t>
            </a:r>
          </a:p>
          <a:p>
            <a:r>
              <a:rPr lang="en-US" dirty="0" smtClean="0"/>
              <a:t>Health Detection uses various metrics to determine state</a:t>
            </a:r>
          </a:p>
          <a:p>
            <a:r>
              <a:rPr lang="en-US" dirty="0" smtClean="0"/>
              <a:t>Can fail over automatically or manually; automatic can be tuned</a:t>
            </a:r>
          </a:p>
          <a:p>
            <a:r>
              <a:rPr lang="en-US" dirty="0" smtClean="0"/>
              <a:t>Synchronous / asynchronous commit trade availability for performance</a:t>
            </a:r>
          </a:p>
          <a:p>
            <a:pPr lvl="1"/>
            <a:r>
              <a:rPr lang="en-US" dirty="0" smtClean="0"/>
              <a:t>Automatic failover requires synchronous commit</a:t>
            </a:r>
          </a:p>
          <a:p>
            <a:r>
              <a:rPr lang="en-US" dirty="0" smtClean="0"/>
              <a:t>Listener is used to route connections, vs. transparent client redirect</a:t>
            </a:r>
          </a:p>
          <a:p>
            <a:pPr lvl="1"/>
            <a:r>
              <a:rPr lang="en-US" dirty="0" smtClean="0"/>
              <a:t>Depending on availability and application intent</a:t>
            </a:r>
          </a:p>
          <a:p>
            <a:pPr lvl="1"/>
            <a:r>
              <a:rPr lang="en-US" dirty="0" smtClean="0"/>
              <a:t>Can load balance reads across </a:t>
            </a:r>
            <a:r>
              <a:rPr lang="en-US" dirty="0" err="1" smtClean="0"/>
              <a:t>secondaries</a:t>
            </a:r>
            <a:r>
              <a:rPr lang="en-US" dirty="0" smtClean="0"/>
              <a:t>, and offload after failover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775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Failover Policy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455538"/>
              </p:ext>
            </p:extLst>
          </p:nvPr>
        </p:nvGraphicFramePr>
        <p:xfrm>
          <a:off x="609600" y="1676400"/>
          <a:ext cx="7920880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296144"/>
              </a:tblGrid>
              <a:tr h="18374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Failure Condition</a:t>
                      </a:r>
                    </a:p>
                  </a:txBody>
                  <a:tcPr marL="60960" marR="6096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0960" marR="6096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9384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 On server down. This </a:t>
                      </a:r>
                      <a:r>
                        <a:rPr lang="en-US" dirty="0">
                          <a:solidFill>
                            <a:srgbClr val="2A2A2A"/>
                          </a:solidFill>
                          <a:effectLst/>
                        </a:rPr>
                        <a:t>is the least restrictive level</a:t>
                      </a:r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. </a:t>
                      </a:r>
                      <a:endParaRPr lang="en-US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60960" marR="6096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1 </a:t>
                      </a:r>
                      <a:endParaRPr lang="en-US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60960" marR="6096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 On </a:t>
                      </a:r>
                      <a:r>
                        <a:rPr lang="en-US" dirty="0">
                          <a:solidFill>
                            <a:srgbClr val="2A2A2A"/>
                          </a:solidFill>
                          <a:effectLst/>
                        </a:rPr>
                        <a:t>server unresponsive. </a:t>
                      </a:r>
                    </a:p>
                  </a:txBody>
                  <a:tcPr marL="60960" marR="6096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solidFill>
                            <a:srgbClr val="2A2A2A"/>
                          </a:solidFill>
                          <a:effectLst/>
                        </a:rPr>
                        <a:t>2</a:t>
                      </a:r>
                    </a:p>
                  </a:txBody>
                  <a:tcPr marL="60960" marR="6096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 On </a:t>
                      </a:r>
                      <a:r>
                        <a:rPr lang="en-US" dirty="0">
                          <a:solidFill>
                            <a:srgbClr val="2A2A2A"/>
                          </a:solidFill>
                          <a:effectLst/>
                        </a:rPr>
                        <a:t>critical server </a:t>
                      </a:r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error (1 and 2, plus internal errors). DEFAULT</a:t>
                      </a:r>
                      <a:endParaRPr lang="en-US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60960" marR="6096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solidFill>
                            <a:srgbClr val="2A2A2A"/>
                          </a:solidFill>
                          <a:effectLst/>
                        </a:rPr>
                        <a:t>3</a:t>
                      </a:r>
                    </a:p>
                  </a:txBody>
                  <a:tcPr marL="60960" marR="6096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 On </a:t>
                      </a:r>
                      <a:r>
                        <a:rPr lang="en-US" dirty="0">
                          <a:solidFill>
                            <a:srgbClr val="2A2A2A"/>
                          </a:solidFill>
                          <a:effectLst/>
                        </a:rPr>
                        <a:t>moderate server error. </a:t>
                      </a:r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 (1 – 3, plus other errors like stack  </a:t>
                      </a:r>
                    </a:p>
                    <a:p>
                      <a:pPr fontAlgn="t"/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 dumps).</a:t>
                      </a:r>
                      <a:endParaRPr lang="en-US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60960" marR="6096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solidFill>
                            <a:srgbClr val="2A2A2A"/>
                          </a:solidFill>
                          <a:effectLst/>
                        </a:rPr>
                        <a:t>4</a:t>
                      </a:r>
                    </a:p>
                  </a:txBody>
                  <a:tcPr marL="60960" marR="6096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1128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 On </a:t>
                      </a:r>
                      <a:r>
                        <a:rPr lang="en-US" dirty="0">
                          <a:solidFill>
                            <a:srgbClr val="2A2A2A"/>
                          </a:solidFill>
                          <a:effectLst/>
                        </a:rPr>
                        <a:t>any qualified failure conditions. </a:t>
                      </a:r>
                      <a:r>
                        <a:rPr lang="en-US" dirty="0" smtClean="0">
                          <a:solidFill>
                            <a:srgbClr val="2A2A2A"/>
                          </a:solidFill>
                          <a:effectLst/>
                        </a:rPr>
                        <a:t>(1 – 4,</a:t>
                      </a:r>
                      <a:r>
                        <a:rPr lang="en-US" baseline="0" dirty="0" smtClean="0">
                          <a:solidFill>
                            <a:srgbClr val="2A2A2A"/>
                          </a:solidFill>
                          <a:effectLst/>
                        </a:rPr>
                        <a:t> plus other errors like </a:t>
                      </a:r>
                    </a:p>
                    <a:p>
                      <a:pPr fontAlgn="t"/>
                      <a:r>
                        <a:rPr lang="en-US" baseline="0" dirty="0" smtClean="0">
                          <a:solidFill>
                            <a:srgbClr val="2A2A2A"/>
                          </a:solidFill>
                          <a:effectLst/>
                        </a:rPr>
                        <a:t> worker thread exhaustion and unresolvable deadlocks).</a:t>
                      </a:r>
                      <a:endParaRPr lang="en-US" dirty="0">
                        <a:solidFill>
                          <a:srgbClr val="2A2A2A"/>
                        </a:solidFill>
                        <a:effectLst/>
                      </a:endParaRPr>
                    </a:p>
                  </a:txBody>
                  <a:tcPr marL="60960" marR="6096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solidFill>
                            <a:srgbClr val="2A2A2A"/>
                          </a:solidFill>
                          <a:effectLst/>
                        </a:rPr>
                        <a:t>5</a:t>
                      </a:r>
                    </a:p>
                  </a:txBody>
                  <a:tcPr marL="60960" marR="60960" marT="76200" marB="762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8362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vs. Synchronous Commit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ynchronous commit waits for log to be hardened on secondary</a:t>
            </a:r>
          </a:p>
          <a:p>
            <a:pPr lvl="1"/>
            <a:r>
              <a:rPr lang="en-US" dirty="0" smtClean="0"/>
              <a:t>This eliminates data loss potential, at the cost of performance</a:t>
            </a:r>
          </a:p>
          <a:p>
            <a:pPr lvl="1"/>
            <a:r>
              <a:rPr lang="en-US" dirty="0" smtClean="0"/>
              <a:t>Usually combined with automatic failover with “close” replica(s)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Asynchronous commit does not wait for log to harden</a:t>
            </a:r>
          </a:p>
          <a:p>
            <a:pPr lvl="1"/>
            <a:r>
              <a:rPr lang="en-US" dirty="0" smtClean="0"/>
              <a:t>This improves performance, but introduces risk of data loss</a:t>
            </a:r>
          </a:p>
          <a:p>
            <a:pPr lvl="1"/>
            <a:r>
              <a:rPr lang="en-US" dirty="0" smtClean="0"/>
              <a:t>Only supports manual failover, and should be the only option for remote / DR replicas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731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Quorum means enough “votes” to keep the resource up</a:t>
            </a:r>
          </a:p>
          <a:p>
            <a:pPr lvl="1"/>
            <a:r>
              <a:rPr lang="en-US" dirty="0" smtClean="0"/>
              <a:t>To ensure health and to prevent “split brain”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You want an odd number of quorum votes : up = “more than half”</a:t>
            </a:r>
          </a:p>
          <a:p>
            <a:pPr lvl="1"/>
            <a:r>
              <a:rPr lang="en-US" dirty="0" smtClean="0"/>
              <a:t>If even number of nodes, use disk (shared) or file share (non shared)</a:t>
            </a:r>
            <a:endParaRPr lang="en-US" dirty="0"/>
          </a:p>
          <a:p>
            <a:pPr lvl="2"/>
            <a:r>
              <a:rPr lang="en-US" dirty="0" smtClean="0"/>
              <a:t>Node majority (for odd number of nodes)</a:t>
            </a:r>
          </a:p>
          <a:p>
            <a:pPr lvl="2"/>
            <a:r>
              <a:rPr lang="en-US" dirty="0" smtClean="0"/>
              <a:t>Node and file share majority (for even number in asymmetric storage) </a:t>
            </a:r>
          </a:p>
          <a:p>
            <a:pPr lvl="2"/>
            <a:r>
              <a:rPr lang="en-US" dirty="0" smtClean="0"/>
              <a:t>Node and disk majority (for even number in shared storage)</a:t>
            </a:r>
          </a:p>
          <a:p>
            <a:pPr lvl="2"/>
            <a:r>
              <a:rPr lang="en-US" dirty="0" smtClean="0"/>
              <a:t>Disk only (for shared storage)</a:t>
            </a:r>
          </a:p>
          <a:p>
            <a:endParaRPr lang="en-US" sz="1400" dirty="0" smtClean="0"/>
          </a:p>
          <a:p>
            <a:r>
              <a:rPr lang="en-US" dirty="0" smtClean="0"/>
              <a:t>You may want certain nodes to not have a vote (</a:t>
            </a:r>
            <a:r>
              <a:rPr lang="en-US" dirty="0" err="1" smtClean="0"/>
              <a:t>NodeWeight</a:t>
            </a:r>
            <a:r>
              <a:rPr lang="en-US" dirty="0" smtClean="0"/>
              <a:t>). E.g.:</a:t>
            </a:r>
          </a:p>
          <a:p>
            <a:pPr lvl="1"/>
            <a:r>
              <a:rPr lang="en-US" dirty="0" smtClean="0"/>
              <a:t>Nodes on another subnet on a less reliable network</a:t>
            </a:r>
          </a:p>
          <a:p>
            <a:pPr lvl="1"/>
            <a:r>
              <a:rPr lang="en-US" dirty="0" smtClean="0"/>
              <a:t>Priority in a multi-group or multi-instance scenario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036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1121229"/>
            <a:ext cx="8549059" cy="3581400"/>
            <a:chOff x="304800" y="1121229"/>
            <a:chExt cx="8549059" cy="35814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21229"/>
              <a:ext cx="8549059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5" name="Group 134"/>
            <p:cNvGrpSpPr/>
            <p:nvPr/>
          </p:nvGrpSpPr>
          <p:grpSpPr>
            <a:xfrm>
              <a:off x="4045929" y="2731290"/>
              <a:ext cx="533400" cy="707657"/>
              <a:chOff x="1028700" y="2743201"/>
              <a:chExt cx="533400" cy="914400"/>
            </a:xfrm>
          </p:grpSpPr>
          <p:sp>
            <p:nvSpPr>
              <p:cNvPr id="136" name="Flowchart: Magnetic Disk 135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137" name="Group 136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138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9" name="Group 168"/>
            <p:cNvGrpSpPr/>
            <p:nvPr/>
          </p:nvGrpSpPr>
          <p:grpSpPr>
            <a:xfrm>
              <a:off x="4462300" y="2776840"/>
              <a:ext cx="533400" cy="707657"/>
              <a:chOff x="1028700" y="2743201"/>
              <a:chExt cx="533400" cy="914400"/>
            </a:xfrm>
          </p:grpSpPr>
          <p:sp>
            <p:nvSpPr>
              <p:cNvPr id="170" name="Flowchart: Magnetic Disk 169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171" name="Group 170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172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1052698" y="2936678"/>
              <a:ext cx="533400" cy="726256"/>
              <a:chOff x="1028700" y="2743201"/>
              <a:chExt cx="533400" cy="914400"/>
            </a:xfrm>
          </p:grpSpPr>
          <p:sp>
            <p:nvSpPr>
              <p:cNvPr id="204" name="Flowchart: Magnetic Disk 203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205" name="Group 204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206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1469069" y="2982228"/>
              <a:ext cx="533400" cy="726256"/>
              <a:chOff x="1028700" y="2743201"/>
              <a:chExt cx="533400" cy="914400"/>
            </a:xfrm>
          </p:grpSpPr>
          <p:sp>
            <p:nvSpPr>
              <p:cNvPr id="238" name="Flowchart: Magnetic Disk 237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239" name="Group 238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240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9" name="Group 338"/>
            <p:cNvGrpSpPr/>
            <p:nvPr/>
          </p:nvGrpSpPr>
          <p:grpSpPr>
            <a:xfrm>
              <a:off x="7214868" y="2926053"/>
              <a:ext cx="533400" cy="726256"/>
              <a:chOff x="1028700" y="2743201"/>
              <a:chExt cx="533400" cy="914400"/>
            </a:xfrm>
          </p:grpSpPr>
          <p:sp>
            <p:nvSpPr>
              <p:cNvPr id="340" name="Flowchart: Magnetic Disk 339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341" name="Group 340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342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4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7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2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4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5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7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3" name="Group 372"/>
            <p:cNvGrpSpPr/>
            <p:nvPr/>
          </p:nvGrpSpPr>
          <p:grpSpPr>
            <a:xfrm>
              <a:off x="7631239" y="2971603"/>
              <a:ext cx="533400" cy="726256"/>
              <a:chOff x="1028700" y="2743201"/>
              <a:chExt cx="533400" cy="914400"/>
            </a:xfrm>
          </p:grpSpPr>
          <p:sp>
            <p:nvSpPr>
              <p:cNvPr id="374" name="Flowchart: Magnetic Disk 373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375" name="Group 374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376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7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2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3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5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Example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00740" y="1106597"/>
            <a:ext cx="8553119" cy="4724400"/>
            <a:chOff x="300740" y="1106597"/>
            <a:chExt cx="8553119" cy="472440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40" y="1106597"/>
              <a:ext cx="8553119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8" name="Group 407"/>
            <p:cNvGrpSpPr/>
            <p:nvPr/>
          </p:nvGrpSpPr>
          <p:grpSpPr>
            <a:xfrm>
              <a:off x="1027205" y="2847831"/>
              <a:ext cx="533400" cy="726256"/>
              <a:chOff x="1028700" y="2743201"/>
              <a:chExt cx="533400" cy="914400"/>
            </a:xfrm>
          </p:grpSpPr>
          <p:sp>
            <p:nvSpPr>
              <p:cNvPr id="409" name="Flowchart: Magnetic Disk 408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410" name="Group 409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411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2" name="Group 441"/>
            <p:cNvGrpSpPr/>
            <p:nvPr/>
          </p:nvGrpSpPr>
          <p:grpSpPr>
            <a:xfrm>
              <a:off x="1443576" y="2893381"/>
              <a:ext cx="533400" cy="726256"/>
              <a:chOff x="1028700" y="2743201"/>
              <a:chExt cx="533400" cy="914400"/>
            </a:xfrm>
          </p:grpSpPr>
          <p:sp>
            <p:nvSpPr>
              <p:cNvPr id="443" name="Flowchart: Magnetic Disk 442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444" name="Group 443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445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4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5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6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7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0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5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6" name="Group 475"/>
            <p:cNvGrpSpPr/>
            <p:nvPr/>
          </p:nvGrpSpPr>
          <p:grpSpPr>
            <a:xfrm>
              <a:off x="4049212" y="2720651"/>
              <a:ext cx="533400" cy="726256"/>
              <a:chOff x="1028700" y="2743201"/>
              <a:chExt cx="533400" cy="914400"/>
            </a:xfrm>
          </p:grpSpPr>
          <p:sp>
            <p:nvSpPr>
              <p:cNvPr id="477" name="Flowchart: Magnetic Disk 476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478" name="Group 477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479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0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4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6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8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0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2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4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5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6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7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8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8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9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0" name="Group 509"/>
            <p:cNvGrpSpPr/>
            <p:nvPr/>
          </p:nvGrpSpPr>
          <p:grpSpPr>
            <a:xfrm>
              <a:off x="4465583" y="2766201"/>
              <a:ext cx="533400" cy="726256"/>
              <a:chOff x="1028700" y="2743201"/>
              <a:chExt cx="533400" cy="914400"/>
            </a:xfrm>
          </p:grpSpPr>
          <p:sp>
            <p:nvSpPr>
              <p:cNvPr id="511" name="Flowchart: Magnetic Disk 510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512" name="Group 511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513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7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0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4" name="Group 543"/>
            <p:cNvGrpSpPr/>
            <p:nvPr/>
          </p:nvGrpSpPr>
          <p:grpSpPr>
            <a:xfrm>
              <a:off x="7264202" y="2860709"/>
              <a:ext cx="533400" cy="726256"/>
              <a:chOff x="1028700" y="2743201"/>
              <a:chExt cx="533400" cy="914400"/>
            </a:xfrm>
          </p:grpSpPr>
          <p:sp>
            <p:nvSpPr>
              <p:cNvPr id="545" name="Flowchart: Magnetic Disk 544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546" name="Group 545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547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6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7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8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9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4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6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7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8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9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0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1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2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7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" name="Group 577"/>
            <p:cNvGrpSpPr/>
            <p:nvPr/>
          </p:nvGrpSpPr>
          <p:grpSpPr>
            <a:xfrm>
              <a:off x="7680573" y="2906259"/>
              <a:ext cx="533400" cy="726256"/>
              <a:chOff x="1028700" y="2743201"/>
              <a:chExt cx="533400" cy="914400"/>
            </a:xfrm>
          </p:grpSpPr>
          <p:sp>
            <p:nvSpPr>
              <p:cNvPr id="579" name="Flowchart: Magnetic Disk 578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580" name="Group 579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581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2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8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9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0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1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9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0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2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3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5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9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0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12" name="Group 611"/>
          <p:cNvGrpSpPr/>
          <p:nvPr/>
        </p:nvGrpSpPr>
        <p:grpSpPr>
          <a:xfrm>
            <a:off x="300740" y="1117217"/>
            <a:ext cx="8538173" cy="4698966"/>
            <a:chOff x="148790" y="4343400"/>
            <a:chExt cx="8538173" cy="469896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90" y="4343400"/>
              <a:ext cx="8538173" cy="4698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3" name="Group 612"/>
            <p:cNvGrpSpPr/>
            <p:nvPr/>
          </p:nvGrpSpPr>
          <p:grpSpPr>
            <a:xfrm>
              <a:off x="910472" y="6099441"/>
              <a:ext cx="533400" cy="726256"/>
              <a:chOff x="1028700" y="2743201"/>
              <a:chExt cx="533400" cy="914400"/>
            </a:xfrm>
          </p:grpSpPr>
          <p:sp>
            <p:nvSpPr>
              <p:cNvPr id="614" name="Flowchart: Magnetic Disk 613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615" name="Group 614"/>
              <p:cNvGrpSpPr>
                <a:grpSpLocks noChangeAspect="1"/>
              </p:cNvGrpSpPr>
              <p:nvPr/>
            </p:nvGrpSpPr>
            <p:grpSpPr>
              <a:xfrm rot="5400000">
                <a:off x="1080767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616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1" y="4908551"/>
                  <a:ext cx="504824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1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2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3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7" name="Group 646"/>
            <p:cNvGrpSpPr/>
            <p:nvPr/>
          </p:nvGrpSpPr>
          <p:grpSpPr>
            <a:xfrm>
              <a:off x="1326843" y="6144991"/>
              <a:ext cx="533400" cy="726256"/>
              <a:chOff x="1028700" y="2743201"/>
              <a:chExt cx="533400" cy="914400"/>
            </a:xfrm>
          </p:grpSpPr>
          <p:sp>
            <p:nvSpPr>
              <p:cNvPr id="648" name="Flowchart: Magnetic Disk 647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649" name="Group 648"/>
              <p:cNvGrpSpPr>
                <a:grpSpLocks noChangeAspect="1"/>
              </p:cNvGrpSpPr>
              <p:nvPr/>
            </p:nvGrpSpPr>
            <p:grpSpPr>
              <a:xfrm rot="5400000">
                <a:off x="1080767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650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1" y="4908551"/>
                  <a:ext cx="504824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8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9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0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1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8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9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0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1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2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3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4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5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7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9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0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81" name="Group 680"/>
            <p:cNvGrpSpPr/>
            <p:nvPr/>
          </p:nvGrpSpPr>
          <p:grpSpPr>
            <a:xfrm>
              <a:off x="3895474" y="5959535"/>
              <a:ext cx="533400" cy="726256"/>
              <a:chOff x="1028700" y="2743201"/>
              <a:chExt cx="533400" cy="914400"/>
            </a:xfrm>
          </p:grpSpPr>
          <p:sp>
            <p:nvSpPr>
              <p:cNvPr id="682" name="Flowchart: Magnetic Disk 681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683" name="Group 682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684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5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6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7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8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9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0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1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2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3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4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5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7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8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0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2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0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1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3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4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5" name="Group 714"/>
            <p:cNvGrpSpPr/>
            <p:nvPr/>
          </p:nvGrpSpPr>
          <p:grpSpPr>
            <a:xfrm>
              <a:off x="4311845" y="6005085"/>
              <a:ext cx="533400" cy="726256"/>
              <a:chOff x="1028700" y="2743201"/>
              <a:chExt cx="533400" cy="914400"/>
            </a:xfrm>
          </p:grpSpPr>
          <p:sp>
            <p:nvSpPr>
              <p:cNvPr id="716" name="Flowchart: Magnetic Disk 715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717" name="Group 716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718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0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2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3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4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5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6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49" name="Group 748"/>
            <p:cNvGrpSpPr/>
            <p:nvPr/>
          </p:nvGrpSpPr>
          <p:grpSpPr>
            <a:xfrm>
              <a:off x="7097306" y="6061310"/>
              <a:ext cx="533400" cy="726256"/>
              <a:chOff x="1028700" y="2743201"/>
              <a:chExt cx="533400" cy="914400"/>
            </a:xfrm>
          </p:grpSpPr>
          <p:sp>
            <p:nvSpPr>
              <p:cNvPr id="750" name="Flowchart: Magnetic Disk 749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751" name="Group 750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752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3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4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5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6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0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1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2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3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4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5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7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0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1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2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3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4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5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6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7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1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83" name="Group 782"/>
            <p:cNvGrpSpPr/>
            <p:nvPr/>
          </p:nvGrpSpPr>
          <p:grpSpPr>
            <a:xfrm>
              <a:off x="7513677" y="6106860"/>
              <a:ext cx="533400" cy="726256"/>
              <a:chOff x="1028700" y="2743201"/>
              <a:chExt cx="533400" cy="914400"/>
            </a:xfrm>
          </p:grpSpPr>
          <p:sp>
            <p:nvSpPr>
              <p:cNvPr id="784" name="Flowchart: Magnetic Disk 783"/>
              <p:cNvSpPr/>
              <p:nvPr/>
            </p:nvSpPr>
            <p:spPr bwMode="auto">
              <a:xfrm>
                <a:off x="1028700" y="2743201"/>
                <a:ext cx="533400" cy="914400"/>
              </a:xfrm>
              <a:prstGeom prst="flowChartMagneticDisk">
                <a:avLst/>
              </a:prstGeom>
              <a:gradFill rotWithShape="1">
                <a:gsLst>
                  <a:gs pos="0">
                    <a:srgbClr val="A4D289"/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 sz="2000" dirty="0">
                  <a:latin typeface="Tekton Pro" pitchFamily="34" charset="0"/>
                </a:endParaRPr>
              </a:p>
            </p:txBody>
          </p:sp>
          <p:grpSp>
            <p:nvGrpSpPr>
              <p:cNvPr id="785" name="Group 784"/>
              <p:cNvGrpSpPr>
                <a:grpSpLocks noChangeAspect="1"/>
              </p:cNvGrpSpPr>
              <p:nvPr/>
            </p:nvGrpSpPr>
            <p:grpSpPr>
              <a:xfrm rot="5400000">
                <a:off x="1080766" y="3129999"/>
                <a:ext cx="495045" cy="365118"/>
                <a:chOff x="4833938" y="4797425"/>
                <a:chExt cx="554037" cy="352425"/>
              </a:xfrm>
            </p:grpSpPr>
            <p:sp>
              <p:nvSpPr>
                <p:cNvPr id="786" name="Freeform 54"/>
                <p:cNvSpPr>
                  <a:spLocks noChangeArrowheads="1"/>
                </p:cNvSpPr>
                <p:nvPr/>
              </p:nvSpPr>
              <p:spPr bwMode="auto">
                <a:xfrm>
                  <a:off x="4833938" y="4800600"/>
                  <a:ext cx="46037" cy="4763"/>
                </a:xfrm>
                <a:custGeom>
                  <a:avLst/>
                  <a:gdLst>
                    <a:gd name="T0" fmla="*/ 0 w 130"/>
                    <a:gd name="T1" fmla="*/ 9 h 15"/>
                    <a:gd name="T2" fmla="*/ 18 w 130"/>
                    <a:gd name="T3" fmla="*/ 14 h 15"/>
                    <a:gd name="T4" fmla="*/ 129 w 130"/>
                    <a:gd name="T5" fmla="*/ 14 h 15"/>
                    <a:gd name="T6" fmla="*/ 124 w 130"/>
                    <a:gd name="T7" fmla="*/ 0 h 15"/>
                    <a:gd name="T8" fmla="*/ 96 w 130"/>
                    <a:gd name="T9" fmla="*/ 0 h 15"/>
                    <a:gd name="T10" fmla="*/ 65 w 130"/>
                    <a:gd name="T11" fmla="*/ 4 h 15"/>
                    <a:gd name="T12" fmla="*/ 18 w 130"/>
                    <a:gd name="T13" fmla="*/ 4 h 15"/>
                    <a:gd name="T14" fmla="*/ 0 w 130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5">
                      <a:moveTo>
                        <a:pt x="0" y="9"/>
                      </a:moveTo>
                      <a:cubicBezTo>
                        <a:pt x="0" y="12"/>
                        <a:pt x="8" y="14"/>
                        <a:pt x="18" y="14"/>
                      </a:cubicBezTo>
                      <a:lnTo>
                        <a:pt x="129" y="14"/>
                      </a:lnTo>
                      <a:lnTo>
                        <a:pt x="124" y="0"/>
                      </a:lnTo>
                      <a:lnTo>
                        <a:pt x="96" y="0"/>
                      </a:lnTo>
                      <a:lnTo>
                        <a:pt x="65" y="4"/>
                      </a:lnTo>
                      <a:lnTo>
                        <a:pt x="18" y="4"/>
                      </a:lnTo>
                      <a:cubicBezTo>
                        <a:pt x="8" y="4"/>
                        <a:pt x="0" y="6"/>
                        <a:pt x="0" y="9"/>
                      </a:cubicBez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7" name="Freeform 55"/>
                <p:cNvSpPr>
                  <a:spLocks noChangeArrowheads="1"/>
                </p:cNvSpPr>
                <p:nvPr/>
              </p:nvSpPr>
              <p:spPr bwMode="auto">
                <a:xfrm>
                  <a:off x="4878388" y="4797425"/>
                  <a:ext cx="7937" cy="352425"/>
                </a:xfrm>
                <a:custGeom>
                  <a:avLst/>
                  <a:gdLst>
                    <a:gd name="T0" fmla="*/ 8 w 20"/>
                    <a:gd name="T1" fmla="*/ 960 h 980"/>
                    <a:gd name="T2" fmla="*/ 14 w 20"/>
                    <a:gd name="T3" fmla="*/ 979 h 980"/>
                    <a:gd name="T4" fmla="*/ 19 w 20"/>
                    <a:gd name="T5" fmla="*/ 960 h 980"/>
                    <a:gd name="T6" fmla="*/ 19 w 20"/>
                    <a:gd name="T7" fmla="*/ 28 h 980"/>
                    <a:gd name="T8" fmla="*/ 0 w 20"/>
                    <a:gd name="T9" fmla="*/ 0 h 980"/>
                    <a:gd name="T10" fmla="*/ 0 w 20"/>
                    <a:gd name="T11" fmla="*/ 882 h 980"/>
                    <a:gd name="T12" fmla="*/ 8 w 20"/>
                    <a:gd name="T13" fmla="*/ 913 h 980"/>
                    <a:gd name="T14" fmla="*/ 8 w 20"/>
                    <a:gd name="T15" fmla="*/ 96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980">
                      <a:moveTo>
                        <a:pt x="8" y="960"/>
                      </a:moveTo>
                      <a:cubicBezTo>
                        <a:pt x="8" y="970"/>
                        <a:pt x="11" y="979"/>
                        <a:pt x="14" y="979"/>
                      </a:cubicBezTo>
                      <a:cubicBezTo>
                        <a:pt x="16" y="979"/>
                        <a:pt x="19" y="970"/>
                        <a:pt x="19" y="960"/>
                      </a:cubicBezTo>
                      <a:lnTo>
                        <a:pt x="19" y="28"/>
                      </a:ln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8" y="913"/>
                      </a:lnTo>
                      <a:lnTo>
                        <a:pt x="8" y="96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" name="Freeform 56"/>
                <p:cNvSpPr>
                  <a:spLocks noChangeArrowheads="1"/>
                </p:cNvSpPr>
                <p:nvPr/>
              </p:nvSpPr>
              <p:spPr bwMode="auto">
                <a:xfrm>
                  <a:off x="4883150" y="4908550"/>
                  <a:ext cx="504825" cy="201613"/>
                </a:xfrm>
                <a:custGeom>
                  <a:avLst/>
                  <a:gdLst>
                    <a:gd name="T0" fmla="*/ 0 w 1402"/>
                    <a:gd name="T1" fmla="*/ 522 h 562"/>
                    <a:gd name="T2" fmla="*/ 140 w 1402"/>
                    <a:gd name="T3" fmla="*/ 522 h 562"/>
                    <a:gd name="T4" fmla="*/ 145 w 1402"/>
                    <a:gd name="T5" fmla="*/ 516 h 562"/>
                    <a:gd name="T6" fmla="*/ 145 w 1402"/>
                    <a:gd name="T7" fmla="*/ 467 h 562"/>
                    <a:gd name="T8" fmla="*/ 288 w 1402"/>
                    <a:gd name="T9" fmla="*/ 467 h 562"/>
                    <a:gd name="T10" fmla="*/ 288 w 1402"/>
                    <a:gd name="T11" fmla="*/ 516 h 562"/>
                    <a:gd name="T12" fmla="*/ 294 w 1402"/>
                    <a:gd name="T13" fmla="*/ 522 h 562"/>
                    <a:gd name="T14" fmla="*/ 350 w 1402"/>
                    <a:gd name="T15" fmla="*/ 522 h 562"/>
                    <a:gd name="T16" fmla="*/ 356 w 1402"/>
                    <a:gd name="T17" fmla="*/ 516 h 562"/>
                    <a:gd name="T18" fmla="*/ 356 w 1402"/>
                    <a:gd name="T19" fmla="*/ 481 h 562"/>
                    <a:gd name="T20" fmla="*/ 370 w 1402"/>
                    <a:gd name="T21" fmla="*/ 467 h 562"/>
                    <a:gd name="T22" fmla="*/ 383 w 1402"/>
                    <a:gd name="T23" fmla="*/ 481 h 562"/>
                    <a:gd name="T24" fmla="*/ 383 w 1402"/>
                    <a:gd name="T25" fmla="*/ 556 h 562"/>
                    <a:gd name="T26" fmla="*/ 389 w 1402"/>
                    <a:gd name="T27" fmla="*/ 561 h 562"/>
                    <a:gd name="T28" fmla="*/ 468 w 1402"/>
                    <a:gd name="T29" fmla="*/ 561 h 562"/>
                    <a:gd name="T30" fmla="*/ 474 w 1402"/>
                    <a:gd name="T31" fmla="*/ 556 h 562"/>
                    <a:gd name="T32" fmla="*/ 474 w 1402"/>
                    <a:gd name="T33" fmla="*/ 505 h 562"/>
                    <a:gd name="T34" fmla="*/ 483 w 1402"/>
                    <a:gd name="T35" fmla="*/ 496 h 562"/>
                    <a:gd name="T36" fmla="*/ 493 w 1402"/>
                    <a:gd name="T37" fmla="*/ 505 h 562"/>
                    <a:gd name="T38" fmla="*/ 493 w 1402"/>
                    <a:gd name="T39" fmla="*/ 556 h 562"/>
                    <a:gd name="T40" fmla="*/ 498 w 1402"/>
                    <a:gd name="T41" fmla="*/ 561 h 562"/>
                    <a:gd name="T42" fmla="*/ 665 w 1402"/>
                    <a:gd name="T43" fmla="*/ 561 h 562"/>
                    <a:gd name="T44" fmla="*/ 671 w 1402"/>
                    <a:gd name="T45" fmla="*/ 556 h 562"/>
                    <a:gd name="T46" fmla="*/ 671 w 1402"/>
                    <a:gd name="T47" fmla="*/ 467 h 562"/>
                    <a:gd name="T48" fmla="*/ 1401 w 1402"/>
                    <a:gd name="T49" fmla="*/ 467 h 562"/>
                    <a:gd name="T50" fmla="*/ 1401 w 1402"/>
                    <a:gd name="T51" fmla="*/ 0 h 562"/>
                    <a:gd name="T52" fmla="*/ 0 w 1402"/>
                    <a:gd name="T53" fmla="*/ 0 h 562"/>
                    <a:gd name="T54" fmla="*/ 0 w 1402"/>
                    <a:gd name="T55" fmla="*/ 5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2" h="562">
                      <a:moveTo>
                        <a:pt x="0" y="522"/>
                      </a:moveTo>
                      <a:lnTo>
                        <a:pt x="140" y="522"/>
                      </a:lnTo>
                      <a:cubicBezTo>
                        <a:pt x="143" y="522"/>
                        <a:pt x="145" y="519"/>
                        <a:pt x="145" y="516"/>
                      </a:cubicBezTo>
                      <a:lnTo>
                        <a:pt x="145" y="467"/>
                      </a:lnTo>
                      <a:lnTo>
                        <a:pt x="288" y="467"/>
                      </a:lnTo>
                      <a:lnTo>
                        <a:pt x="288" y="516"/>
                      </a:lnTo>
                      <a:cubicBezTo>
                        <a:pt x="288" y="519"/>
                        <a:pt x="291" y="522"/>
                        <a:pt x="294" y="522"/>
                      </a:cubicBezTo>
                      <a:lnTo>
                        <a:pt x="350" y="522"/>
                      </a:lnTo>
                      <a:cubicBezTo>
                        <a:pt x="353" y="522"/>
                        <a:pt x="356" y="519"/>
                        <a:pt x="356" y="516"/>
                      </a:cubicBezTo>
                      <a:lnTo>
                        <a:pt x="356" y="481"/>
                      </a:lnTo>
                      <a:cubicBezTo>
                        <a:pt x="356" y="473"/>
                        <a:pt x="362" y="467"/>
                        <a:pt x="370" y="467"/>
                      </a:cubicBezTo>
                      <a:cubicBezTo>
                        <a:pt x="378" y="467"/>
                        <a:pt x="383" y="473"/>
                        <a:pt x="383" y="481"/>
                      </a:cubicBezTo>
                      <a:lnTo>
                        <a:pt x="383" y="556"/>
                      </a:lnTo>
                      <a:cubicBezTo>
                        <a:pt x="383" y="559"/>
                        <a:pt x="386" y="561"/>
                        <a:pt x="389" y="561"/>
                      </a:cubicBezTo>
                      <a:lnTo>
                        <a:pt x="468" y="561"/>
                      </a:lnTo>
                      <a:cubicBezTo>
                        <a:pt x="471" y="561"/>
                        <a:pt x="474" y="559"/>
                        <a:pt x="474" y="556"/>
                      </a:cubicBezTo>
                      <a:lnTo>
                        <a:pt x="474" y="505"/>
                      </a:lnTo>
                      <a:cubicBezTo>
                        <a:pt x="474" y="500"/>
                        <a:pt x="478" y="496"/>
                        <a:pt x="483" y="496"/>
                      </a:cubicBezTo>
                      <a:cubicBezTo>
                        <a:pt x="488" y="496"/>
                        <a:pt x="493" y="500"/>
                        <a:pt x="493" y="505"/>
                      </a:cubicBezTo>
                      <a:lnTo>
                        <a:pt x="493" y="556"/>
                      </a:lnTo>
                      <a:cubicBezTo>
                        <a:pt x="493" y="559"/>
                        <a:pt x="495" y="561"/>
                        <a:pt x="498" y="561"/>
                      </a:cubicBezTo>
                      <a:lnTo>
                        <a:pt x="665" y="561"/>
                      </a:lnTo>
                      <a:cubicBezTo>
                        <a:pt x="668" y="561"/>
                        <a:pt x="671" y="559"/>
                        <a:pt x="671" y="556"/>
                      </a:cubicBezTo>
                      <a:lnTo>
                        <a:pt x="671" y="467"/>
                      </a:lnTo>
                      <a:lnTo>
                        <a:pt x="1401" y="467"/>
                      </a:lnTo>
                      <a:lnTo>
                        <a:pt x="1401" y="0"/>
                      </a:lnTo>
                      <a:lnTo>
                        <a:pt x="0" y="0"/>
                      </a:lnTo>
                      <a:lnTo>
                        <a:pt x="0" y="52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" name="Freeform 57"/>
                <p:cNvSpPr>
                  <a:spLocks noChangeArrowheads="1"/>
                </p:cNvSpPr>
                <p:nvPr/>
              </p:nvSpPr>
              <p:spPr bwMode="auto">
                <a:xfrm>
                  <a:off x="5060950" y="5094288"/>
                  <a:ext cx="65088" cy="15875"/>
                </a:xfrm>
                <a:custGeom>
                  <a:avLst/>
                  <a:gdLst>
                    <a:gd name="T0" fmla="*/ 0 w 179"/>
                    <a:gd name="T1" fmla="*/ 0 h 46"/>
                    <a:gd name="T2" fmla="*/ 0 w 179"/>
                    <a:gd name="T3" fmla="*/ 40 h 46"/>
                    <a:gd name="T4" fmla="*/ 5 w 179"/>
                    <a:gd name="T5" fmla="*/ 45 h 46"/>
                    <a:gd name="T6" fmla="*/ 172 w 179"/>
                    <a:gd name="T7" fmla="*/ 45 h 46"/>
                    <a:gd name="T8" fmla="*/ 178 w 179"/>
                    <a:gd name="T9" fmla="*/ 40 h 46"/>
                    <a:gd name="T10" fmla="*/ 178 w 179"/>
                    <a:gd name="T11" fmla="*/ 0 h 46"/>
                    <a:gd name="T12" fmla="*/ 0 w 179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2" y="45"/>
                        <a:pt x="5" y="45"/>
                      </a:cubicBezTo>
                      <a:lnTo>
                        <a:pt x="172" y="45"/>
                      </a:lnTo>
                      <a:cubicBezTo>
                        <a:pt x="175" y="45"/>
                        <a:pt x="178" y="43"/>
                        <a:pt x="178" y="40"/>
                      </a:cubicBezTo>
                      <a:lnTo>
                        <a:pt x="17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" name="Freeform 58"/>
                <p:cNvSpPr>
                  <a:spLocks noChangeArrowheads="1"/>
                </p:cNvSpPr>
                <p:nvPr/>
              </p:nvSpPr>
              <p:spPr bwMode="auto">
                <a:xfrm>
                  <a:off x="5021263" y="5094288"/>
                  <a:ext cx="33337" cy="15875"/>
                </a:xfrm>
                <a:custGeom>
                  <a:avLst/>
                  <a:gdLst>
                    <a:gd name="T0" fmla="*/ 0 w 92"/>
                    <a:gd name="T1" fmla="*/ 0 h 46"/>
                    <a:gd name="T2" fmla="*/ 0 w 92"/>
                    <a:gd name="T3" fmla="*/ 40 h 46"/>
                    <a:gd name="T4" fmla="*/ 6 w 92"/>
                    <a:gd name="T5" fmla="*/ 45 h 46"/>
                    <a:gd name="T6" fmla="*/ 85 w 92"/>
                    <a:gd name="T7" fmla="*/ 45 h 46"/>
                    <a:gd name="T8" fmla="*/ 91 w 92"/>
                    <a:gd name="T9" fmla="*/ 40 h 46"/>
                    <a:gd name="T10" fmla="*/ 91 w 92"/>
                    <a:gd name="T11" fmla="*/ 0 h 46"/>
                    <a:gd name="T12" fmla="*/ 0 w 92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46">
                      <a:moveTo>
                        <a:pt x="0" y="0"/>
                      </a:moveTo>
                      <a:lnTo>
                        <a:pt x="0" y="40"/>
                      </a:lnTo>
                      <a:cubicBezTo>
                        <a:pt x="0" y="43"/>
                        <a:pt x="3" y="45"/>
                        <a:pt x="6" y="45"/>
                      </a:cubicBezTo>
                      <a:lnTo>
                        <a:pt x="85" y="45"/>
                      </a:lnTo>
                      <a:cubicBezTo>
                        <a:pt x="88" y="45"/>
                        <a:pt x="91" y="43"/>
                        <a:pt x="91" y="40"/>
                      </a:cubicBez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37B3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1" name="Freeform 59"/>
                <p:cNvSpPr>
                  <a:spLocks noChangeArrowheads="1"/>
                </p:cNvSpPr>
                <p:nvPr/>
              </p:nvSpPr>
              <p:spPr bwMode="auto">
                <a:xfrm>
                  <a:off x="4875213" y="4800600"/>
                  <a:ext cx="3175" cy="314325"/>
                </a:xfrm>
                <a:custGeom>
                  <a:avLst/>
                  <a:gdLst>
                    <a:gd name="T0" fmla="*/ 4 w 10"/>
                    <a:gd name="T1" fmla="*/ 873 h 874"/>
                    <a:gd name="T2" fmla="*/ 0 w 10"/>
                    <a:gd name="T3" fmla="*/ 873 h 874"/>
                    <a:gd name="T4" fmla="*/ 0 w 10"/>
                    <a:gd name="T5" fmla="*/ 0 h 874"/>
                    <a:gd name="T6" fmla="*/ 9 w 10"/>
                    <a:gd name="T7" fmla="*/ 0 h 874"/>
                    <a:gd name="T8" fmla="*/ 9 w 10"/>
                    <a:gd name="T9" fmla="*/ 873 h 874"/>
                    <a:gd name="T10" fmla="*/ 4 w 10"/>
                    <a:gd name="T11" fmla="*/ 873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74">
                      <a:moveTo>
                        <a:pt x="4" y="873"/>
                      </a:moveTo>
                      <a:lnTo>
                        <a:pt x="0" y="87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73"/>
                      </a:lnTo>
                      <a:lnTo>
                        <a:pt x="4" y="873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" name="Freeform 60"/>
                <p:cNvSpPr>
                  <a:spLocks noChangeArrowheads="1"/>
                </p:cNvSpPr>
                <p:nvPr/>
              </p:nvSpPr>
              <p:spPr bwMode="auto">
                <a:xfrm>
                  <a:off x="4875213" y="5114925"/>
                  <a:ext cx="6350" cy="11113"/>
                </a:xfrm>
                <a:custGeom>
                  <a:avLst/>
                  <a:gdLst>
                    <a:gd name="T0" fmla="*/ 0 w 18"/>
                    <a:gd name="T1" fmla="*/ 0 h 31"/>
                    <a:gd name="T2" fmla="*/ 9 w 18"/>
                    <a:gd name="T3" fmla="*/ 0 h 31"/>
                    <a:gd name="T4" fmla="*/ 17 w 18"/>
                    <a:gd name="T5" fmla="*/ 30 h 31"/>
                    <a:gd name="T6" fmla="*/ 8 w 18"/>
                    <a:gd name="T7" fmla="*/ 30 h 31"/>
                    <a:gd name="T8" fmla="*/ 0 w 18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7" y="30"/>
                      </a:lnTo>
                      <a:lnTo>
                        <a:pt x="8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3" name="Freeform 61"/>
                <p:cNvSpPr>
                  <a:spLocks noChangeArrowheads="1"/>
                </p:cNvSpPr>
                <p:nvPr/>
              </p:nvSpPr>
              <p:spPr bwMode="auto">
                <a:xfrm>
                  <a:off x="4878388" y="5126038"/>
                  <a:ext cx="6350" cy="23812"/>
                </a:xfrm>
                <a:custGeom>
                  <a:avLst/>
                  <a:gdLst>
                    <a:gd name="T0" fmla="*/ 9 w 16"/>
                    <a:gd name="T1" fmla="*/ 47 h 67"/>
                    <a:gd name="T2" fmla="*/ 15 w 16"/>
                    <a:gd name="T3" fmla="*/ 66 h 67"/>
                    <a:gd name="T4" fmla="*/ 5 w 16"/>
                    <a:gd name="T5" fmla="*/ 66 h 67"/>
                    <a:gd name="T6" fmla="*/ 0 w 16"/>
                    <a:gd name="T7" fmla="*/ 47 h 67"/>
                    <a:gd name="T8" fmla="*/ 0 w 16"/>
                    <a:gd name="T9" fmla="*/ 0 h 67"/>
                    <a:gd name="T10" fmla="*/ 9 w 16"/>
                    <a:gd name="T11" fmla="*/ 0 h 67"/>
                    <a:gd name="T12" fmla="*/ 9 w 16"/>
                    <a:gd name="T13" fmla="*/ 4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67">
                      <a:moveTo>
                        <a:pt x="9" y="47"/>
                      </a:moveTo>
                      <a:cubicBezTo>
                        <a:pt x="9" y="57"/>
                        <a:pt x="12" y="66"/>
                        <a:pt x="15" y="66"/>
                      </a:cubicBezTo>
                      <a:lnTo>
                        <a:pt x="5" y="66"/>
                      </a:lnTo>
                      <a:cubicBezTo>
                        <a:pt x="2" y="66"/>
                        <a:pt x="0" y="57"/>
                        <a:pt x="0" y="47"/>
                      </a:cubicBez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47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4" name="Freeform 62"/>
                <p:cNvSpPr>
                  <a:spLocks noChangeArrowheads="1"/>
                </p:cNvSpPr>
                <p:nvPr/>
              </p:nvSpPr>
              <p:spPr bwMode="auto">
                <a:xfrm>
                  <a:off x="5083175" y="4914900"/>
                  <a:ext cx="60325" cy="36513"/>
                </a:xfrm>
                <a:custGeom>
                  <a:avLst/>
                  <a:gdLst>
                    <a:gd name="T0" fmla="*/ 83 w 166"/>
                    <a:gd name="T1" fmla="*/ 101 h 102"/>
                    <a:gd name="T2" fmla="*/ 0 w 166"/>
                    <a:gd name="T3" fmla="*/ 101 h 102"/>
                    <a:gd name="T4" fmla="*/ 0 w 166"/>
                    <a:gd name="T5" fmla="*/ 0 h 102"/>
                    <a:gd name="T6" fmla="*/ 165 w 166"/>
                    <a:gd name="T7" fmla="*/ 0 h 102"/>
                    <a:gd name="T8" fmla="*/ 165 w 166"/>
                    <a:gd name="T9" fmla="*/ 101 h 102"/>
                    <a:gd name="T10" fmla="*/ 83 w 166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65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5" name="Freeform 63"/>
                <p:cNvSpPr>
                  <a:spLocks noChangeArrowheads="1"/>
                </p:cNvSpPr>
                <p:nvPr/>
              </p:nvSpPr>
              <p:spPr bwMode="auto">
                <a:xfrm>
                  <a:off x="51593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6" name="Freeform 64"/>
                <p:cNvSpPr>
                  <a:spLocks noChangeArrowheads="1"/>
                </p:cNvSpPr>
                <p:nvPr/>
              </p:nvSpPr>
              <p:spPr bwMode="auto">
                <a:xfrm>
                  <a:off x="52355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7" name="Freeform 65"/>
                <p:cNvSpPr>
                  <a:spLocks noChangeArrowheads="1"/>
                </p:cNvSpPr>
                <p:nvPr/>
              </p:nvSpPr>
              <p:spPr bwMode="auto">
                <a:xfrm>
                  <a:off x="5311775" y="4914900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8" name="Freeform 66"/>
                <p:cNvSpPr>
                  <a:spLocks noChangeArrowheads="1"/>
                </p:cNvSpPr>
                <p:nvPr/>
              </p:nvSpPr>
              <p:spPr bwMode="auto">
                <a:xfrm>
                  <a:off x="51593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" name="Freeform 67"/>
                <p:cNvSpPr>
                  <a:spLocks noChangeArrowheads="1"/>
                </p:cNvSpPr>
                <p:nvPr/>
              </p:nvSpPr>
              <p:spPr bwMode="auto">
                <a:xfrm>
                  <a:off x="52355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0" name="Freeform 68"/>
                <p:cNvSpPr>
                  <a:spLocks noChangeArrowheads="1"/>
                </p:cNvSpPr>
                <p:nvPr/>
              </p:nvSpPr>
              <p:spPr bwMode="auto">
                <a:xfrm>
                  <a:off x="5311775" y="4954588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1" name="Freeform 69"/>
                <p:cNvSpPr>
                  <a:spLocks noChangeArrowheads="1"/>
                </p:cNvSpPr>
                <p:nvPr/>
              </p:nvSpPr>
              <p:spPr bwMode="auto">
                <a:xfrm>
                  <a:off x="51593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2" name="Freeform 70"/>
                <p:cNvSpPr>
                  <a:spLocks noChangeArrowheads="1"/>
                </p:cNvSpPr>
                <p:nvPr/>
              </p:nvSpPr>
              <p:spPr bwMode="auto">
                <a:xfrm>
                  <a:off x="52355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3" name="Freeform 71"/>
                <p:cNvSpPr>
                  <a:spLocks noChangeArrowheads="1"/>
                </p:cNvSpPr>
                <p:nvPr/>
              </p:nvSpPr>
              <p:spPr bwMode="auto">
                <a:xfrm>
                  <a:off x="5311775" y="4994275"/>
                  <a:ext cx="60325" cy="36513"/>
                </a:xfrm>
                <a:custGeom>
                  <a:avLst/>
                  <a:gdLst>
                    <a:gd name="T0" fmla="*/ 83 w 167"/>
                    <a:gd name="T1" fmla="*/ 101 h 102"/>
                    <a:gd name="T2" fmla="*/ 0 w 167"/>
                    <a:gd name="T3" fmla="*/ 101 h 102"/>
                    <a:gd name="T4" fmla="*/ 0 w 167"/>
                    <a:gd name="T5" fmla="*/ 0 h 102"/>
                    <a:gd name="T6" fmla="*/ 166 w 167"/>
                    <a:gd name="T7" fmla="*/ 0 h 102"/>
                    <a:gd name="T8" fmla="*/ 166 w 167"/>
                    <a:gd name="T9" fmla="*/ 101 h 102"/>
                    <a:gd name="T10" fmla="*/ 83 w 167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2">
                      <a:moveTo>
                        <a:pt x="83" y="101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1"/>
                      </a:lnTo>
                      <a:lnTo>
                        <a:pt x="83" y="101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4" name="Freeform 72"/>
                <p:cNvSpPr>
                  <a:spLocks noChangeArrowheads="1"/>
                </p:cNvSpPr>
                <p:nvPr/>
              </p:nvSpPr>
              <p:spPr bwMode="auto">
                <a:xfrm>
                  <a:off x="51593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" name="Freeform 73"/>
                <p:cNvSpPr>
                  <a:spLocks noChangeArrowheads="1"/>
                </p:cNvSpPr>
                <p:nvPr/>
              </p:nvSpPr>
              <p:spPr bwMode="auto">
                <a:xfrm>
                  <a:off x="5235575" y="5033963"/>
                  <a:ext cx="60325" cy="36512"/>
                </a:xfrm>
                <a:custGeom>
                  <a:avLst/>
                  <a:gdLst>
                    <a:gd name="T0" fmla="*/ 83 w 167"/>
                    <a:gd name="T1" fmla="*/ 100 h 101"/>
                    <a:gd name="T2" fmla="*/ 0 w 167"/>
                    <a:gd name="T3" fmla="*/ 100 h 101"/>
                    <a:gd name="T4" fmla="*/ 0 w 167"/>
                    <a:gd name="T5" fmla="*/ 0 h 101"/>
                    <a:gd name="T6" fmla="*/ 166 w 167"/>
                    <a:gd name="T7" fmla="*/ 0 h 101"/>
                    <a:gd name="T8" fmla="*/ 166 w 167"/>
                    <a:gd name="T9" fmla="*/ 100 h 101"/>
                    <a:gd name="T10" fmla="*/ 83 w 167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101">
                      <a:moveTo>
                        <a:pt x="83" y="100"/>
                      </a:moveTo>
                      <a:lnTo>
                        <a:pt x="0" y="100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66" y="100"/>
                      </a:lnTo>
                      <a:lnTo>
                        <a:pt x="83" y="100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" name="Freeform 74"/>
                <p:cNvSpPr>
                  <a:spLocks noChangeArrowheads="1"/>
                </p:cNvSpPr>
                <p:nvPr/>
              </p:nvSpPr>
              <p:spPr bwMode="auto">
                <a:xfrm>
                  <a:off x="4979988" y="5054600"/>
                  <a:ext cx="15875" cy="14288"/>
                </a:xfrm>
                <a:custGeom>
                  <a:avLst/>
                  <a:gdLst>
                    <a:gd name="T0" fmla="*/ 21 w 43"/>
                    <a:gd name="T1" fmla="*/ 39 h 40"/>
                    <a:gd name="T2" fmla="*/ 0 w 43"/>
                    <a:gd name="T3" fmla="*/ 39 h 40"/>
                    <a:gd name="T4" fmla="*/ 0 w 43"/>
                    <a:gd name="T5" fmla="*/ 0 h 40"/>
                    <a:gd name="T6" fmla="*/ 42 w 43"/>
                    <a:gd name="T7" fmla="*/ 0 h 40"/>
                    <a:gd name="T8" fmla="*/ 42 w 43"/>
                    <a:gd name="T9" fmla="*/ 39 h 40"/>
                    <a:gd name="T10" fmla="*/ 21 w 43"/>
                    <a:gd name="T11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21" y="39"/>
                      </a:move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21" y="39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7" name="Freeform 75"/>
                <p:cNvSpPr>
                  <a:spLocks noChangeArrowheads="1"/>
                </p:cNvSpPr>
                <p:nvPr/>
              </p:nvSpPr>
              <p:spPr bwMode="auto">
                <a:xfrm>
                  <a:off x="4949825" y="4968875"/>
                  <a:ext cx="20638" cy="20638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8" name="Freeform 76"/>
                <p:cNvSpPr>
                  <a:spLocks noChangeArrowheads="1"/>
                </p:cNvSpPr>
                <p:nvPr/>
              </p:nvSpPr>
              <p:spPr bwMode="auto">
                <a:xfrm>
                  <a:off x="4991100" y="4964113"/>
                  <a:ext cx="31750" cy="38100"/>
                </a:xfrm>
                <a:custGeom>
                  <a:avLst/>
                  <a:gdLst>
                    <a:gd name="T0" fmla="*/ 44 w 89"/>
                    <a:gd name="T1" fmla="*/ 104 h 105"/>
                    <a:gd name="T2" fmla="*/ 0 w 89"/>
                    <a:gd name="T3" fmla="*/ 104 h 105"/>
                    <a:gd name="T4" fmla="*/ 0 w 89"/>
                    <a:gd name="T5" fmla="*/ 0 h 105"/>
                    <a:gd name="T6" fmla="*/ 88 w 89"/>
                    <a:gd name="T7" fmla="*/ 0 h 105"/>
                    <a:gd name="T8" fmla="*/ 88 w 89"/>
                    <a:gd name="T9" fmla="*/ 104 h 105"/>
                    <a:gd name="T10" fmla="*/ 44 w 89"/>
                    <a:gd name="T11" fmla="*/ 10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105">
                      <a:moveTo>
                        <a:pt x="44" y="104"/>
                      </a:moveTo>
                      <a:lnTo>
                        <a:pt x="0" y="104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88" y="104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" name="Freeform 77"/>
                <p:cNvSpPr>
                  <a:spLocks noChangeArrowheads="1"/>
                </p:cNvSpPr>
                <p:nvPr/>
              </p:nvSpPr>
              <p:spPr bwMode="auto">
                <a:xfrm>
                  <a:off x="4949825" y="4929188"/>
                  <a:ext cx="20638" cy="20637"/>
                </a:xfrm>
                <a:custGeom>
                  <a:avLst/>
                  <a:gdLst>
                    <a:gd name="T0" fmla="*/ 28 w 58"/>
                    <a:gd name="T1" fmla="*/ 57 h 58"/>
                    <a:gd name="T2" fmla="*/ 0 w 58"/>
                    <a:gd name="T3" fmla="*/ 57 h 58"/>
                    <a:gd name="T4" fmla="*/ 0 w 58"/>
                    <a:gd name="T5" fmla="*/ 0 h 58"/>
                    <a:gd name="T6" fmla="*/ 57 w 58"/>
                    <a:gd name="T7" fmla="*/ 0 h 58"/>
                    <a:gd name="T8" fmla="*/ 57 w 58"/>
                    <a:gd name="T9" fmla="*/ 57 h 58"/>
                    <a:gd name="T10" fmla="*/ 28 w 58"/>
                    <a:gd name="T11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58">
                      <a:moveTo>
                        <a:pt x="28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28" y="57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" name="Freeform 78"/>
                <p:cNvSpPr>
                  <a:spLocks noChangeArrowheads="1"/>
                </p:cNvSpPr>
                <p:nvPr/>
              </p:nvSpPr>
              <p:spPr bwMode="auto">
                <a:xfrm>
                  <a:off x="4924425" y="4914900"/>
                  <a:ext cx="46038" cy="9525"/>
                </a:xfrm>
                <a:custGeom>
                  <a:avLst/>
                  <a:gdLst>
                    <a:gd name="T0" fmla="*/ 64 w 128"/>
                    <a:gd name="T1" fmla="*/ 24 h 25"/>
                    <a:gd name="T2" fmla="*/ 0 w 128"/>
                    <a:gd name="T3" fmla="*/ 24 h 25"/>
                    <a:gd name="T4" fmla="*/ 0 w 128"/>
                    <a:gd name="T5" fmla="*/ 0 h 25"/>
                    <a:gd name="T6" fmla="*/ 127 w 128"/>
                    <a:gd name="T7" fmla="*/ 0 h 25"/>
                    <a:gd name="T8" fmla="*/ 127 w 128"/>
                    <a:gd name="T9" fmla="*/ 24 h 25"/>
                    <a:gd name="T10" fmla="*/ 64 w 128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25">
                      <a:moveTo>
                        <a:pt x="6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24"/>
                      </a:lnTo>
                      <a:lnTo>
                        <a:pt x="64" y="24"/>
                      </a:lnTo>
                    </a:path>
                  </a:pathLst>
                </a:custGeom>
                <a:solidFill>
                  <a:srgbClr val="828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1" name="Freeform 79"/>
                <p:cNvSpPr>
                  <a:spLocks noChangeArrowheads="1"/>
                </p:cNvSpPr>
                <p:nvPr/>
              </p:nvSpPr>
              <p:spPr bwMode="auto">
                <a:xfrm>
                  <a:off x="4897438" y="4999038"/>
                  <a:ext cx="38100" cy="38100"/>
                </a:xfrm>
                <a:custGeom>
                  <a:avLst/>
                  <a:gdLst>
                    <a:gd name="T0" fmla="*/ 105 w 106"/>
                    <a:gd name="T1" fmla="*/ 53 h 106"/>
                    <a:gd name="T2" fmla="*/ 98 w 106"/>
                    <a:gd name="T3" fmla="*/ 79 h 106"/>
                    <a:gd name="T4" fmla="*/ 79 w 106"/>
                    <a:gd name="T5" fmla="*/ 98 h 106"/>
                    <a:gd name="T6" fmla="*/ 53 w 106"/>
                    <a:gd name="T7" fmla="*/ 105 h 106"/>
                    <a:gd name="T8" fmla="*/ 26 w 106"/>
                    <a:gd name="T9" fmla="*/ 98 h 106"/>
                    <a:gd name="T10" fmla="*/ 7 w 106"/>
                    <a:gd name="T11" fmla="*/ 79 h 106"/>
                    <a:gd name="T12" fmla="*/ 0 w 106"/>
                    <a:gd name="T13" fmla="*/ 53 h 106"/>
                    <a:gd name="T14" fmla="*/ 7 w 106"/>
                    <a:gd name="T15" fmla="*/ 27 h 106"/>
                    <a:gd name="T16" fmla="*/ 26 w 106"/>
                    <a:gd name="T17" fmla="*/ 7 h 106"/>
                    <a:gd name="T18" fmla="*/ 53 w 106"/>
                    <a:gd name="T19" fmla="*/ 0 h 106"/>
                    <a:gd name="T20" fmla="*/ 79 w 106"/>
                    <a:gd name="T21" fmla="*/ 7 h 106"/>
                    <a:gd name="T22" fmla="*/ 98 w 106"/>
                    <a:gd name="T23" fmla="*/ 27 h 106"/>
                    <a:gd name="T24" fmla="*/ 105 w 106"/>
                    <a:gd name="T25" fmla="*/ 5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106">
                      <a:moveTo>
                        <a:pt x="105" y="53"/>
                      </a:moveTo>
                      <a:cubicBezTo>
                        <a:pt x="105" y="63"/>
                        <a:pt x="103" y="71"/>
                        <a:pt x="98" y="79"/>
                      </a:cubicBezTo>
                      <a:cubicBezTo>
                        <a:pt x="93" y="87"/>
                        <a:pt x="87" y="94"/>
                        <a:pt x="79" y="98"/>
                      </a:cubicBezTo>
                      <a:cubicBezTo>
                        <a:pt x="71" y="103"/>
                        <a:pt x="62" y="105"/>
                        <a:pt x="53" y="105"/>
                      </a:cubicBezTo>
                      <a:cubicBezTo>
                        <a:pt x="44" y="105"/>
                        <a:pt x="35" y="102"/>
                        <a:pt x="26" y="98"/>
                      </a:cubicBezTo>
                      <a:cubicBezTo>
                        <a:pt x="17" y="95"/>
                        <a:pt x="12" y="88"/>
                        <a:pt x="7" y="79"/>
                      </a:cubicBezTo>
                      <a:cubicBezTo>
                        <a:pt x="2" y="70"/>
                        <a:pt x="0" y="63"/>
                        <a:pt x="0" y="53"/>
                      </a:cubicBezTo>
                      <a:cubicBezTo>
                        <a:pt x="0" y="43"/>
                        <a:pt x="2" y="35"/>
                        <a:pt x="7" y="27"/>
                      </a:cubicBezTo>
                      <a:cubicBezTo>
                        <a:pt x="12" y="19"/>
                        <a:pt x="18" y="12"/>
                        <a:pt x="26" y="7"/>
                      </a:cubicBezTo>
                      <a:cubicBezTo>
                        <a:pt x="34" y="2"/>
                        <a:pt x="43" y="0"/>
                        <a:pt x="53" y="0"/>
                      </a:cubicBezTo>
                      <a:cubicBezTo>
                        <a:pt x="62" y="0"/>
                        <a:pt x="71" y="2"/>
                        <a:pt x="79" y="7"/>
                      </a:cubicBezTo>
                      <a:cubicBezTo>
                        <a:pt x="87" y="12"/>
                        <a:pt x="93" y="18"/>
                        <a:pt x="98" y="27"/>
                      </a:cubicBezTo>
                      <a:cubicBezTo>
                        <a:pt x="103" y="36"/>
                        <a:pt x="105" y="43"/>
                        <a:pt x="105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2" name="Freeform 80"/>
                <p:cNvSpPr>
                  <a:spLocks noChangeArrowheads="1"/>
                </p:cNvSpPr>
                <p:nvPr/>
              </p:nvSpPr>
              <p:spPr bwMode="auto">
                <a:xfrm>
                  <a:off x="5027613" y="4954588"/>
                  <a:ext cx="114300" cy="114300"/>
                </a:xfrm>
                <a:custGeom>
                  <a:avLst/>
                  <a:gdLst>
                    <a:gd name="T0" fmla="*/ 317 w 318"/>
                    <a:gd name="T1" fmla="*/ 288 h 318"/>
                    <a:gd name="T2" fmla="*/ 289 w 318"/>
                    <a:gd name="T3" fmla="*/ 317 h 318"/>
                    <a:gd name="T4" fmla="*/ 28 w 318"/>
                    <a:gd name="T5" fmla="*/ 317 h 318"/>
                    <a:gd name="T6" fmla="*/ 0 w 318"/>
                    <a:gd name="T7" fmla="*/ 288 h 318"/>
                    <a:gd name="T8" fmla="*/ 0 w 318"/>
                    <a:gd name="T9" fmla="*/ 28 h 318"/>
                    <a:gd name="T10" fmla="*/ 28 w 318"/>
                    <a:gd name="T11" fmla="*/ 0 h 318"/>
                    <a:gd name="T12" fmla="*/ 289 w 318"/>
                    <a:gd name="T13" fmla="*/ 0 h 318"/>
                    <a:gd name="T14" fmla="*/ 317 w 318"/>
                    <a:gd name="T15" fmla="*/ 28 h 318"/>
                    <a:gd name="T16" fmla="*/ 317 w 318"/>
                    <a:gd name="T17" fmla="*/ 28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8" h="318">
                      <a:moveTo>
                        <a:pt x="317" y="288"/>
                      </a:moveTo>
                      <a:cubicBezTo>
                        <a:pt x="317" y="304"/>
                        <a:pt x="305" y="317"/>
                        <a:pt x="289" y="317"/>
                      </a:cubicBezTo>
                      <a:lnTo>
                        <a:pt x="28" y="317"/>
                      </a:lnTo>
                      <a:cubicBezTo>
                        <a:pt x="13" y="317"/>
                        <a:pt x="0" y="304"/>
                        <a:pt x="0" y="288"/>
                      </a:cubicBezTo>
                      <a:lnTo>
                        <a:pt x="0" y="28"/>
                      </a:lnTo>
                      <a:cubicBezTo>
                        <a:pt x="0" y="12"/>
                        <a:pt x="13" y="0"/>
                        <a:pt x="28" y="0"/>
                      </a:cubicBezTo>
                      <a:lnTo>
                        <a:pt x="289" y="0"/>
                      </a:lnTo>
                      <a:cubicBezTo>
                        <a:pt x="305" y="0"/>
                        <a:pt x="317" y="12"/>
                        <a:pt x="317" y="28"/>
                      </a:cubicBezTo>
                      <a:lnTo>
                        <a:pt x="317" y="288"/>
                      </a:ln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3" name="Freeform 81"/>
                <p:cNvSpPr>
                  <a:spLocks noChangeArrowheads="1"/>
                </p:cNvSpPr>
                <p:nvPr/>
              </p:nvSpPr>
              <p:spPr bwMode="auto">
                <a:xfrm>
                  <a:off x="5037138" y="4964113"/>
                  <a:ext cx="95250" cy="95250"/>
                </a:xfrm>
                <a:custGeom>
                  <a:avLst/>
                  <a:gdLst>
                    <a:gd name="T0" fmla="*/ 265 w 266"/>
                    <a:gd name="T1" fmla="*/ 28 h 266"/>
                    <a:gd name="T2" fmla="*/ 237 w 266"/>
                    <a:gd name="T3" fmla="*/ 0 h 266"/>
                    <a:gd name="T4" fmla="*/ 29 w 266"/>
                    <a:gd name="T5" fmla="*/ 0 h 266"/>
                    <a:gd name="T6" fmla="*/ 0 w 266"/>
                    <a:gd name="T7" fmla="*/ 28 h 266"/>
                    <a:gd name="T8" fmla="*/ 0 w 266"/>
                    <a:gd name="T9" fmla="*/ 236 h 266"/>
                    <a:gd name="T10" fmla="*/ 29 w 266"/>
                    <a:gd name="T11" fmla="*/ 265 h 266"/>
                    <a:gd name="T12" fmla="*/ 237 w 266"/>
                    <a:gd name="T13" fmla="*/ 265 h 266"/>
                    <a:gd name="T14" fmla="*/ 265 w 266"/>
                    <a:gd name="T15" fmla="*/ 236 h 266"/>
                    <a:gd name="T16" fmla="*/ 265 w 266"/>
                    <a:gd name="T17" fmla="*/ 2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6" h="266">
                      <a:moveTo>
                        <a:pt x="265" y="28"/>
                      </a:moveTo>
                      <a:cubicBezTo>
                        <a:pt x="265" y="12"/>
                        <a:pt x="252" y="0"/>
                        <a:pt x="237" y="0"/>
                      </a:cubicBezTo>
                      <a:lnTo>
                        <a:pt x="29" y="0"/>
                      </a:lnTo>
                      <a:cubicBezTo>
                        <a:pt x="13" y="0"/>
                        <a:pt x="0" y="12"/>
                        <a:pt x="0" y="28"/>
                      </a:cubicBezTo>
                      <a:lnTo>
                        <a:pt x="0" y="236"/>
                      </a:lnTo>
                      <a:cubicBezTo>
                        <a:pt x="0" y="252"/>
                        <a:pt x="13" y="265"/>
                        <a:pt x="29" y="265"/>
                      </a:cubicBezTo>
                      <a:lnTo>
                        <a:pt x="237" y="265"/>
                      </a:lnTo>
                      <a:cubicBezTo>
                        <a:pt x="252" y="265"/>
                        <a:pt x="265" y="252"/>
                        <a:pt x="265" y="236"/>
                      </a:cubicBezTo>
                      <a:lnTo>
                        <a:pt x="265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4" name="Freeform 82"/>
                <p:cNvSpPr>
                  <a:spLocks noChangeArrowheads="1"/>
                </p:cNvSpPr>
                <p:nvPr/>
              </p:nvSpPr>
              <p:spPr bwMode="auto">
                <a:xfrm>
                  <a:off x="4868863" y="4797425"/>
                  <a:ext cx="11112" cy="3175"/>
                </a:xfrm>
                <a:custGeom>
                  <a:avLst/>
                  <a:gdLst>
                    <a:gd name="T0" fmla="*/ 14 w 29"/>
                    <a:gd name="T1" fmla="*/ 10 h 11"/>
                    <a:gd name="T2" fmla="*/ 0 w 29"/>
                    <a:gd name="T3" fmla="*/ 10 h 11"/>
                    <a:gd name="T4" fmla="*/ 0 w 29"/>
                    <a:gd name="T5" fmla="*/ 0 h 11"/>
                    <a:gd name="T6" fmla="*/ 28 w 29"/>
                    <a:gd name="T7" fmla="*/ 0 h 11"/>
                    <a:gd name="T8" fmla="*/ 28 w 29"/>
                    <a:gd name="T9" fmla="*/ 10 h 11"/>
                    <a:gd name="T10" fmla="*/ 14 w 29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11">
                      <a:moveTo>
                        <a:pt x="14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5" name="Freeform 83"/>
                <p:cNvSpPr>
                  <a:spLocks noChangeArrowheads="1"/>
                </p:cNvSpPr>
                <p:nvPr/>
              </p:nvSpPr>
              <p:spPr bwMode="auto">
                <a:xfrm>
                  <a:off x="4833938" y="4797425"/>
                  <a:ext cx="23812" cy="6350"/>
                </a:xfrm>
                <a:custGeom>
                  <a:avLst/>
                  <a:gdLst>
                    <a:gd name="T0" fmla="*/ 18 w 66"/>
                    <a:gd name="T1" fmla="*/ 10 h 16"/>
                    <a:gd name="T2" fmla="*/ 0 w 66"/>
                    <a:gd name="T3" fmla="*/ 15 h 16"/>
                    <a:gd name="T4" fmla="*/ 0 w 66"/>
                    <a:gd name="T5" fmla="*/ 6 h 16"/>
                    <a:gd name="T6" fmla="*/ 18 w 66"/>
                    <a:gd name="T7" fmla="*/ 0 h 16"/>
                    <a:gd name="T8" fmla="*/ 65 w 66"/>
                    <a:gd name="T9" fmla="*/ 0 h 16"/>
                    <a:gd name="T10" fmla="*/ 65 w 66"/>
                    <a:gd name="T11" fmla="*/ 10 h 16"/>
                    <a:gd name="T12" fmla="*/ 18 w 66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6">
                      <a:moveTo>
                        <a:pt x="18" y="10"/>
                      </a:moveTo>
                      <a:cubicBezTo>
                        <a:pt x="8" y="10"/>
                        <a:pt x="0" y="12"/>
                        <a:pt x="0" y="15"/>
                      </a:cubicBezTo>
                      <a:lnTo>
                        <a:pt x="0" y="6"/>
                      </a:lnTo>
                      <a:cubicBezTo>
                        <a:pt x="0" y="3"/>
                        <a:pt x="8" y="0"/>
                        <a:pt x="18" y="0"/>
                      </a:cubicBez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6" name="Freeform 84"/>
                <p:cNvSpPr>
                  <a:spLocks noChangeArrowheads="1"/>
                </p:cNvSpPr>
                <p:nvPr/>
              </p:nvSpPr>
              <p:spPr bwMode="auto">
                <a:xfrm>
                  <a:off x="4857750" y="4797425"/>
                  <a:ext cx="11113" cy="4763"/>
                </a:xfrm>
                <a:custGeom>
                  <a:avLst/>
                  <a:gdLst>
                    <a:gd name="T0" fmla="*/ 31 w 32"/>
                    <a:gd name="T1" fmla="*/ 0 h 15"/>
                    <a:gd name="T2" fmla="*/ 31 w 32"/>
                    <a:gd name="T3" fmla="*/ 10 h 15"/>
                    <a:gd name="T4" fmla="*/ 0 w 32"/>
                    <a:gd name="T5" fmla="*/ 14 h 15"/>
                    <a:gd name="T6" fmla="*/ 0 w 32"/>
                    <a:gd name="T7" fmla="*/ 4 h 15"/>
                    <a:gd name="T8" fmla="*/ 31 w 32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31" y="0"/>
                      </a:moveTo>
                      <a:lnTo>
                        <a:pt x="31" y="1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87297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QLintersection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algn="ctr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anchor="ctr"/>
      <a:lstStyle>
        <a:defPPr>
          <a:defRPr sz="2000" dirty="0">
            <a:latin typeface="Tekton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6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1800" dirty="0">
            <a:solidFill>
              <a:srgbClr val="002060"/>
            </a:solidFill>
            <a:latin typeface="Tekton Pro" pitchFamily="34" charset="0"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5B9DCC8F7FB4A82840FBDE1FC983A" ma:contentTypeVersion="0" ma:contentTypeDescription="Create a new document." ma:contentTypeScope="" ma:versionID="ecd0916681f32cda70880b341f4a891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EB1AF8-B785-4B22-89EC-168618F34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D498799-B0FC-4B7A-8396-BFC34D805990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685463B-57CE-4CE4-B1CF-FE44EB79B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9173</TotalTime>
  <Words>2064</Words>
  <Application>Microsoft Macintosh PowerPoint</Application>
  <PresentationFormat>On-screen Show (4:3)</PresentationFormat>
  <Paragraphs>228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SQLintersection</vt:lpstr>
      <vt:lpstr>SQLintersection Session SQL37  SQL Server 2012 Availability Groups</vt:lpstr>
      <vt:lpstr>Overview</vt:lpstr>
      <vt:lpstr>Why were Availability Groups introduced?</vt:lpstr>
      <vt:lpstr>What do Availability Groups do?</vt:lpstr>
      <vt:lpstr>How do Availability Groups work?</vt:lpstr>
      <vt:lpstr>Flexible Failover Policy</vt:lpstr>
      <vt:lpstr>Asynchronous vs. Synchronous Commit</vt:lpstr>
      <vt:lpstr>Quorum</vt:lpstr>
      <vt:lpstr>Quorum Example</vt:lpstr>
      <vt:lpstr>Common Questions</vt:lpstr>
      <vt:lpstr>What do Availability Groups NOT do?</vt:lpstr>
      <vt:lpstr>SQL Server 2014 Enhancements</vt:lpstr>
      <vt:lpstr>Additional Resources</vt:lpstr>
      <vt:lpstr>Final Comments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SQLintersection Session SQL213  Session Name</dc:title>
  <dc:subject>From raw Ajax to ASP.NET</dc:subject>
  <dc:creator>Kimberly L. Tripp</dc:creator>
  <cp:lastModifiedBy>Aaron Bertrand</cp:lastModifiedBy>
  <cp:revision>46</cp:revision>
  <cp:lastPrinted>2012-12-21T20:05:00Z</cp:lastPrinted>
  <dcterms:created xsi:type="dcterms:W3CDTF">2013-09-17T21:30:56Z</dcterms:created>
  <dcterms:modified xsi:type="dcterms:W3CDTF">2013-10-29T21:11:07Z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0x0101003865B9DCC8F7FB4A82840FBDE1FC983A</vt:lpwstr>
  </property>
</Properties>
</file>