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8" r:id="rId4"/>
    <p:sldMasterId id="2147483678" r:id="rId5"/>
    <p:sldMasterId id="2147483684" r:id="rId6"/>
  </p:sldMasterIdLst>
  <p:notesMasterIdLst>
    <p:notesMasterId r:id="rId45"/>
  </p:notesMasterIdLst>
  <p:handoutMasterIdLst>
    <p:handoutMasterId r:id="rId46"/>
  </p:handoutMasterIdLst>
  <p:sldIdLst>
    <p:sldId id="463" r:id="rId7"/>
    <p:sldId id="554" r:id="rId8"/>
    <p:sldId id="357" r:id="rId9"/>
    <p:sldId id="556" r:id="rId10"/>
    <p:sldId id="581" r:id="rId11"/>
    <p:sldId id="586" r:id="rId12"/>
    <p:sldId id="578" r:id="rId13"/>
    <p:sldId id="589" r:id="rId14"/>
    <p:sldId id="580" r:id="rId15"/>
    <p:sldId id="547" r:id="rId16"/>
    <p:sldId id="587" r:id="rId17"/>
    <p:sldId id="557" r:id="rId18"/>
    <p:sldId id="573" r:id="rId19"/>
    <p:sldId id="576" r:id="rId20"/>
    <p:sldId id="558" r:id="rId21"/>
    <p:sldId id="560" r:id="rId22"/>
    <p:sldId id="564" r:id="rId23"/>
    <p:sldId id="561" r:id="rId24"/>
    <p:sldId id="574" r:id="rId25"/>
    <p:sldId id="571" r:id="rId26"/>
    <p:sldId id="562" r:id="rId27"/>
    <p:sldId id="579" r:id="rId28"/>
    <p:sldId id="563" r:id="rId29"/>
    <p:sldId id="565" r:id="rId30"/>
    <p:sldId id="566" r:id="rId31"/>
    <p:sldId id="567" r:id="rId32"/>
    <p:sldId id="572" r:id="rId33"/>
    <p:sldId id="568" r:id="rId34"/>
    <p:sldId id="569" r:id="rId35"/>
    <p:sldId id="575" r:id="rId36"/>
    <p:sldId id="577" r:id="rId37"/>
    <p:sldId id="591" r:id="rId38"/>
    <p:sldId id="592" r:id="rId39"/>
    <p:sldId id="593" r:id="rId40"/>
    <p:sldId id="594" r:id="rId41"/>
    <p:sldId id="585" r:id="rId42"/>
    <p:sldId id="588" r:id="rId43"/>
    <p:sldId id="582" r:id="rId44"/>
  </p:sldIdLst>
  <p:sldSz cx="9144000" cy="5143500" type="screen16x9"/>
  <p:notesSz cx="7315200" cy="960120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mn-cs"/>
      </a:defRPr>
    </a:lvl1pPr>
    <a:lvl2pPr marL="457189" algn="l" rtl="0" eaLnBrk="0" fontAlgn="base" hangingPunct="0">
      <a:spcBef>
        <a:spcPct val="0"/>
      </a:spcBef>
      <a:spcAft>
        <a:spcPct val="0"/>
      </a:spcAft>
      <a:defRPr kern="1200">
        <a:solidFill>
          <a:schemeClr val="tx1"/>
        </a:solidFill>
        <a:latin typeface="Arial" pitchFamily="34" charset="0"/>
        <a:ea typeface="+mn-ea"/>
        <a:cs typeface="+mn-cs"/>
      </a:defRPr>
    </a:lvl2pPr>
    <a:lvl3pPr marL="914378" algn="l" rtl="0" eaLnBrk="0" fontAlgn="base" hangingPunct="0">
      <a:spcBef>
        <a:spcPct val="0"/>
      </a:spcBef>
      <a:spcAft>
        <a:spcPct val="0"/>
      </a:spcAft>
      <a:defRPr kern="1200">
        <a:solidFill>
          <a:schemeClr val="tx1"/>
        </a:solidFill>
        <a:latin typeface="Arial" pitchFamily="34" charset="0"/>
        <a:ea typeface="+mn-ea"/>
        <a:cs typeface="+mn-cs"/>
      </a:defRPr>
    </a:lvl3pPr>
    <a:lvl4pPr marL="1371566" algn="l" rtl="0" eaLnBrk="0" fontAlgn="base" hangingPunct="0">
      <a:spcBef>
        <a:spcPct val="0"/>
      </a:spcBef>
      <a:spcAft>
        <a:spcPct val="0"/>
      </a:spcAft>
      <a:defRPr kern="1200">
        <a:solidFill>
          <a:schemeClr val="tx1"/>
        </a:solidFill>
        <a:latin typeface="Arial" pitchFamily="34" charset="0"/>
        <a:ea typeface="+mn-ea"/>
        <a:cs typeface="+mn-cs"/>
      </a:defRPr>
    </a:lvl4pPr>
    <a:lvl5pPr marL="1828754" algn="l" rtl="0" eaLnBrk="0" fontAlgn="base" hangingPunct="0">
      <a:spcBef>
        <a:spcPct val="0"/>
      </a:spcBef>
      <a:spcAft>
        <a:spcPct val="0"/>
      </a:spcAft>
      <a:defRPr kern="1200">
        <a:solidFill>
          <a:schemeClr val="tx1"/>
        </a:solidFill>
        <a:latin typeface="Arial" pitchFamily="34" charset="0"/>
        <a:ea typeface="+mn-ea"/>
        <a:cs typeface="+mn-cs"/>
      </a:defRPr>
    </a:lvl5pPr>
    <a:lvl6pPr marL="2285943" algn="l" defTabSz="914378" rtl="0" eaLnBrk="1" latinLnBrk="0" hangingPunct="1">
      <a:defRPr kern="1200">
        <a:solidFill>
          <a:schemeClr val="tx1"/>
        </a:solidFill>
        <a:latin typeface="Arial" pitchFamily="34" charset="0"/>
        <a:ea typeface="+mn-ea"/>
        <a:cs typeface="+mn-cs"/>
      </a:defRPr>
    </a:lvl6pPr>
    <a:lvl7pPr marL="2743132" algn="l" defTabSz="914378" rtl="0" eaLnBrk="1" latinLnBrk="0" hangingPunct="1">
      <a:defRPr kern="1200">
        <a:solidFill>
          <a:schemeClr val="tx1"/>
        </a:solidFill>
        <a:latin typeface="Arial" pitchFamily="34" charset="0"/>
        <a:ea typeface="+mn-ea"/>
        <a:cs typeface="+mn-cs"/>
      </a:defRPr>
    </a:lvl7pPr>
    <a:lvl8pPr marL="3200320" algn="l" defTabSz="914378" rtl="0" eaLnBrk="1" latinLnBrk="0" hangingPunct="1">
      <a:defRPr kern="1200">
        <a:solidFill>
          <a:schemeClr val="tx1"/>
        </a:solidFill>
        <a:latin typeface="Arial" pitchFamily="34" charset="0"/>
        <a:ea typeface="+mn-ea"/>
        <a:cs typeface="+mn-cs"/>
      </a:defRPr>
    </a:lvl8pPr>
    <a:lvl9pPr marL="3657509" algn="l" defTabSz="914378" rtl="0" eaLnBrk="1" latinLnBrk="0" hangingPunct="1">
      <a:defRPr kern="1200">
        <a:solidFill>
          <a:schemeClr val="tx1"/>
        </a:solidFill>
        <a:latin typeface="Arial" pitchFamily="34" charset="0"/>
        <a:ea typeface="+mn-ea"/>
        <a:cs typeface="+mn-cs"/>
      </a:defRPr>
    </a:lvl9pPr>
  </p:defaultTextStyle>
  <p:extLst>
    <p:ext uri="{521415D9-36F7-43E2-AB2F-B90AF26B5E84}">
      <p14:sectionLst xmlns:p14="http://schemas.microsoft.com/office/powerpoint/2010/main">
        <p14:section name="Default Section" id="{7FF1CEDE-8733-465F-987F-CD4C7D145846}">
          <p14:sldIdLst>
            <p14:sldId id="463"/>
            <p14:sldId id="554"/>
            <p14:sldId id="357"/>
            <p14:sldId id="556"/>
            <p14:sldId id="581"/>
            <p14:sldId id="586"/>
            <p14:sldId id="578"/>
            <p14:sldId id="589"/>
            <p14:sldId id="580"/>
            <p14:sldId id="547"/>
            <p14:sldId id="587"/>
            <p14:sldId id="557"/>
            <p14:sldId id="573"/>
            <p14:sldId id="576"/>
            <p14:sldId id="558"/>
            <p14:sldId id="560"/>
            <p14:sldId id="564"/>
            <p14:sldId id="561"/>
            <p14:sldId id="574"/>
            <p14:sldId id="571"/>
            <p14:sldId id="562"/>
            <p14:sldId id="579"/>
            <p14:sldId id="563"/>
            <p14:sldId id="565"/>
            <p14:sldId id="566"/>
            <p14:sldId id="567"/>
            <p14:sldId id="572"/>
            <p14:sldId id="568"/>
            <p14:sldId id="569"/>
            <p14:sldId id="575"/>
            <p14:sldId id="577"/>
            <p14:sldId id="591"/>
            <p14:sldId id="592"/>
            <p14:sldId id="593"/>
            <p14:sldId id="594"/>
            <p14:sldId id="585"/>
            <p14:sldId id="588"/>
            <p14:sldId id="582"/>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initials="K" lastIdx="1" clrIdx="0"/>
  <p:cmAuthor id="1" name="Kimberly L. Tripp" initials="klt"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8F89"/>
    <a:srgbClr val="133D80"/>
    <a:srgbClr val="882483"/>
    <a:srgbClr val="8935C8"/>
    <a:srgbClr val="22AFE7"/>
    <a:srgbClr val="005087"/>
    <a:srgbClr val="336699"/>
    <a:srgbClr val="FFFFCC"/>
    <a:srgbClr val="EF8B19"/>
    <a:srgbClr val="5EA1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010" autoAdjust="0"/>
    <p:restoredTop sz="75706" autoAdjust="0"/>
  </p:normalViewPr>
  <p:slideViewPr>
    <p:cSldViewPr>
      <p:cViewPr>
        <p:scale>
          <a:sx n="125" d="100"/>
          <a:sy n="125" d="100"/>
        </p:scale>
        <p:origin x="376" y="-11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p:cViewPr>
        <p:scale>
          <a:sx n="100" d="100"/>
          <a:sy n="100" d="100"/>
        </p:scale>
        <p:origin x="3456" y="-72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handoutMaster" Target="handoutMasters/handoutMaster1.xml"/><Relationship Id="rId47" Type="http://schemas.openxmlformats.org/officeDocument/2006/relationships/commentAuthors" Target="commentAuthors.xml"/><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9" Type="http://schemas.openxmlformats.org/officeDocument/2006/relationships/slide" Target="slides/slide3.xml"/><Relationship Id="rId6" Type="http://schemas.openxmlformats.org/officeDocument/2006/relationships/slideMaster" Target="slideMasters/slideMaster3.xml"/><Relationship Id="rId7" Type="http://schemas.openxmlformats.org/officeDocument/2006/relationships/slide" Target="slides/slide1.xml"/><Relationship Id="rId8" Type="http://schemas.openxmlformats.org/officeDocument/2006/relationships/slide" Target="slides/slide2.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 Id="rId2" Type="http://schemas.openxmlformats.org/officeDocument/2006/relationships/image" Target="NUL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2" y="8893247"/>
            <a:ext cx="7313613" cy="479425"/>
          </a:xfrm>
          <a:prstGeom prst="rect">
            <a:avLst/>
          </a:prstGeom>
        </p:spPr>
        <p:txBody>
          <a:bodyPr vert="horz" lIns="91417" tIns="45708" rIns="91417" bIns="45708" rtlCol="0" anchor="b"/>
          <a:lstStyle>
            <a:lvl1pPr algn="r">
              <a:defRPr sz="1200"/>
            </a:lvl1pPr>
          </a:lstStyle>
          <a:p>
            <a:pPr algn="ctr"/>
            <a:fld id="{F403B382-5E20-4D88-A964-1D6629C87BBB}" type="slidenum">
              <a:rPr lang="en-US" smtClean="0">
                <a:latin typeface="Calibri Light" pitchFamily="34" charset="0"/>
              </a:rPr>
              <a:pPr algn="ctr"/>
              <a:t>‹#›</a:t>
            </a:fld>
            <a:endParaRPr lang="en-US" dirty="0">
              <a:latin typeface="Calibri Light" pitchFamily="34" charset="0"/>
            </a:endParaRPr>
          </a:p>
        </p:txBody>
      </p:sp>
      <p:cxnSp>
        <p:nvCxnSpPr>
          <p:cNvPr id="8" name="Straight Connector 7"/>
          <p:cNvCxnSpPr/>
          <p:nvPr/>
        </p:nvCxnSpPr>
        <p:spPr>
          <a:xfrm>
            <a:off x="1" y="8907532"/>
            <a:ext cx="2971801" cy="0"/>
          </a:xfrm>
          <a:prstGeom prst="line">
            <a:avLst/>
          </a:prstGeom>
          <a:ln w="317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9400" y="8686800"/>
            <a:ext cx="1676400" cy="481824"/>
          </a:xfrm>
          <a:prstGeom prst="rect">
            <a:avLst/>
          </a:prstGeom>
        </p:spPr>
      </p:pic>
      <p:cxnSp>
        <p:nvCxnSpPr>
          <p:cNvPr id="10" name="Straight Connector 9"/>
          <p:cNvCxnSpPr/>
          <p:nvPr/>
        </p:nvCxnSpPr>
        <p:spPr>
          <a:xfrm>
            <a:off x="4191000" y="8907532"/>
            <a:ext cx="3124202" cy="0"/>
          </a:xfrm>
          <a:prstGeom prst="line">
            <a:avLst/>
          </a:prstGeom>
          <a:ln w="317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Header Placeholder 1"/>
          <p:cNvSpPr>
            <a:spLocks noGrp="1"/>
          </p:cNvSpPr>
          <p:nvPr>
            <p:ph type="hdr" sz="quarter"/>
          </p:nvPr>
        </p:nvSpPr>
        <p:spPr>
          <a:xfrm>
            <a:off x="2072482" y="152402"/>
            <a:ext cx="3170238" cy="479425"/>
          </a:xfrm>
          <a:prstGeom prst="rect">
            <a:avLst/>
          </a:prstGeom>
        </p:spPr>
        <p:txBody>
          <a:bodyPr vert="horz" lIns="91417" tIns="45708" rIns="91417" bIns="45708" rtlCol="0"/>
          <a:lstStyle>
            <a:lvl1pPr algn="l">
              <a:defRPr sz="1200"/>
            </a:lvl1pPr>
          </a:lstStyle>
          <a:p>
            <a:pPr algn="ctr"/>
            <a:r>
              <a:rPr lang="en-US" sz="1400" b="1" dirty="0" err="1" smtClean="0">
                <a:latin typeface="Calibri Light" pitchFamily="34" charset="0"/>
              </a:rPr>
              <a:t>SQLintersection</a:t>
            </a:r>
            <a:r>
              <a:rPr lang="en-US" sz="1400" b="1" dirty="0" smtClean="0">
                <a:latin typeface="Calibri Light" pitchFamily="34" charset="0"/>
              </a:rPr>
              <a:t> Spring 2016</a:t>
            </a:r>
            <a:br>
              <a:rPr lang="en-US" sz="1400" b="1" dirty="0" smtClean="0">
                <a:latin typeface="Calibri Light" pitchFamily="34" charset="0"/>
              </a:rPr>
            </a:br>
            <a:r>
              <a:rPr lang="en-US" dirty="0" smtClean="0">
                <a:latin typeface="Calibri Light" pitchFamily="34" charset="0"/>
              </a:rPr>
              <a:t>www.SQLintersection.com</a:t>
            </a:r>
            <a:endParaRPr lang="en-US" dirty="0">
              <a:latin typeface="Calibri Light" pitchFamily="34" charset="0"/>
            </a:endParaRPr>
          </a:p>
        </p:txBody>
      </p:sp>
    </p:spTree>
    <p:extLst>
      <p:ext uri="{BB962C8B-B14F-4D97-AF65-F5344CB8AC3E}">
        <p14:creationId xmlns:p14="http://schemas.microsoft.com/office/powerpoint/2010/main" val="4938419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1" y="3"/>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defTabSz="966537" eaLnBrk="1" hangingPunct="1">
              <a:defRPr sz="1200">
                <a:latin typeface="Calibri Light" pitchFamily="34" charset="0"/>
              </a:defRPr>
            </a:lvl1pPr>
          </a:lstStyle>
          <a:p>
            <a:pPr>
              <a:defRPr/>
            </a:pPr>
            <a:endParaRPr lang="en-US" dirty="0"/>
          </a:p>
        </p:txBody>
      </p:sp>
      <p:sp>
        <p:nvSpPr>
          <p:cNvPr id="35843" name="Rectangle 3"/>
          <p:cNvSpPr>
            <a:spLocks noGrp="1" noChangeArrowheads="1"/>
          </p:cNvSpPr>
          <p:nvPr>
            <p:ph type="dt" idx="1"/>
          </p:nvPr>
        </p:nvSpPr>
        <p:spPr bwMode="auto">
          <a:xfrm>
            <a:off x="4143375" y="3"/>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algn="r" defTabSz="966537" eaLnBrk="1" hangingPunct="1">
              <a:defRPr sz="1200">
                <a:latin typeface="Calibri Light" pitchFamily="34" charset="0"/>
              </a:defRPr>
            </a:lvl1pPr>
          </a:lstStyle>
          <a:p>
            <a:pPr>
              <a:defRPr/>
            </a:pPr>
            <a:endParaRPr lang="en-US" dirty="0"/>
          </a:p>
        </p:txBody>
      </p:sp>
      <p:sp>
        <p:nvSpPr>
          <p:cNvPr id="34820" name="Rectangle 4"/>
          <p:cNvSpPr>
            <a:spLocks noGrp="1" noRot="1" noChangeAspect="1" noChangeArrowheads="1" noTextEdit="1"/>
          </p:cNvSpPr>
          <p:nvPr>
            <p:ph type="sldImg" idx="2"/>
          </p:nvPr>
        </p:nvSpPr>
        <p:spPr bwMode="auto">
          <a:xfrm>
            <a:off x="458788" y="720725"/>
            <a:ext cx="6397625" cy="3598863"/>
          </a:xfrm>
          <a:prstGeom prst="rect">
            <a:avLst/>
          </a:prstGeom>
          <a:noFill/>
          <a:ln w="9525">
            <a:solidFill>
              <a:srgbClr val="000000"/>
            </a:solidFill>
            <a:miter lim="800000"/>
            <a:headEnd/>
            <a:tailEnd/>
          </a:ln>
        </p:spPr>
      </p:sp>
      <p:sp>
        <p:nvSpPr>
          <p:cNvPr id="35845" name="Rectangle 5"/>
          <p:cNvSpPr>
            <a:spLocks noGrp="1" noChangeArrowheads="1"/>
          </p:cNvSpPr>
          <p:nvPr>
            <p:ph type="body" sz="quarter" idx="3"/>
          </p:nvPr>
        </p:nvSpPr>
        <p:spPr bwMode="auto">
          <a:xfrm>
            <a:off x="731840" y="4560890"/>
            <a:ext cx="5851525" cy="4319587"/>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35846" name="Rectangle 6"/>
          <p:cNvSpPr>
            <a:spLocks noGrp="1" noChangeArrowheads="1"/>
          </p:cNvSpPr>
          <p:nvPr>
            <p:ph type="ftr" sz="quarter" idx="4"/>
          </p:nvPr>
        </p:nvSpPr>
        <p:spPr bwMode="auto">
          <a:xfrm>
            <a:off x="1" y="9120190"/>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defTabSz="966537" eaLnBrk="1" hangingPunct="1">
              <a:defRPr sz="1200">
                <a:latin typeface="Calibri Light" pitchFamily="34" charset="0"/>
              </a:defRPr>
            </a:lvl1pPr>
          </a:lstStyle>
          <a:p>
            <a:pPr>
              <a:defRPr/>
            </a:pPr>
            <a:endParaRPr lang="en-US" dirty="0"/>
          </a:p>
        </p:txBody>
      </p:sp>
      <p:sp>
        <p:nvSpPr>
          <p:cNvPr id="35847" name="Rectangle 7"/>
          <p:cNvSpPr>
            <a:spLocks noGrp="1" noChangeArrowheads="1"/>
          </p:cNvSpPr>
          <p:nvPr>
            <p:ph type="sldNum" sz="quarter" idx="5"/>
          </p:nvPr>
        </p:nvSpPr>
        <p:spPr bwMode="auto">
          <a:xfrm>
            <a:off x="4143375" y="9120190"/>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algn="r" defTabSz="966537" eaLnBrk="1" hangingPunct="1">
              <a:defRPr sz="1200">
                <a:latin typeface="Calibri Light" pitchFamily="34" charset="0"/>
              </a:defRPr>
            </a:lvl1pPr>
          </a:lstStyle>
          <a:p>
            <a:pPr>
              <a:defRPr/>
            </a:pPr>
            <a:fld id="{47C584BF-6945-4E60-B2A7-1638FF8EA8EE}" type="slidenum">
              <a:rPr lang="en-US" smtClean="0"/>
              <a:pPr>
                <a:defRPr/>
              </a:pPr>
              <a:t>‹#›</a:t>
            </a:fld>
            <a:endParaRPr lang="en-US" dirty="0"/>
          </a:p>
        </p:txBody>
      </p:sp>
    </p:spTree>
    <p:extLst>
      <p:ext uri="{BB962C8B-B14F-4D97-AF65-F5344CB8AC3E}">
        <p14:creationId xmlns:p14="http://schemas.microsoft.com/office/powerpoint/2010/main" val="33460990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Light" pitchFamily="34" charset="0"/>
        <a:ea typeface="+mn-ea"/>
        <a:cs typeface="+mn-cs"/>
      </a:defRPr>
    </a:lvl1pPr>
    <a:lvl2pPr marL="457189" algn="l" rtl="0" eaLnBrk="0" fontAlgn="base" hangingPunct="0">
      <a:spcBef>
        <a:spcPct val="30000"/>
      </a:spcBef>
      <a:spcAft>
        <a:spcPct val="0"/>
      </a:spcAft>
      <a:defRPr sz="1200" kern="1200">
        <a:solidFill>
          <a:schemeClr val="tx1"/>
        </a:solidFill>
        <a:latin typeface="Calibri Light" pitchFamily="34" charset="0"/>
        <a:ea typeface="+mn-ea"/>
        <a:cs typeface="+mn-cs"/>
      </a:defRPr>
    </a:lvl2pPr>
    <a:lvl3pPr marL="914378" algn="l" rtl="0" eaLnBrk="0" fontAlgn="base" hangingPunct="0">
      <a:spcBef>
        <a:spcPct val="30000"/>
      </a:spcBef>
      <a:spcAft>
        <a:spcPct val="0"/>
      </a:spcAft>
      <a:defRPr sz="1200" kern="1200">
        <a:solidFill>
          <a:schemeClr val="tx1"/>
        </a:solidFill>
        <a:latin typeface="Calibri Light" pitchFamily="34" charset="0"/>
        <a:ea typeface="+mn-ea"/>
        <a:cs typeface="+mn-cs"/>
      </a:defRPr>
    </a:lvl3pPr>
    <a:lvl4pPr marL="1371566" algn="l" rtl="0" eaLnBrk="0" fontAlgn="base" hangingPunct="0">
      <a:spcBef>
        <a:spcPct val="30000"/>
      </a:spcBef>
      <a:spcAft>
        <a:spcPct val="0"/>
      </a:spcAft>
      <a:defRPr sz="1200" kern="1200">
        <a:solidFill>
          <a:schemeClr val="tx1"/>
        </a:solidFill>
        <a:latin typeface="Calibri Light" pitchFamily="34" charset="0"/>
        <a:ea typeface="+mn-ea"/>
        <a:cs typeface="+mn-cs"/>
      </a:defRPr>
    </a:lvl4pPr>
    <a:lvl5pPr marL="1828754" algn="l" rtl="0" eaLnBrk="0" fontAlgn="base" hangingPunct="0">
      <a:spcBef>
        <a:spcPct val="30000"/>
      </a:spcBef>
      <a:spcAft>
        <a:spcPct val="0"/>
      </a:spcAft>
      <a:defRPr sz="1200" kern="1200">
        <a:solidFill>
          <a:schemeClr val="tx1"/>
        </a:solidFill>
        <a:latin typeface="Calibri Light" pitchFamily="34" charset="0"/>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mssqltips.com/sqlservertip/3679/use-dynamic-data-masking-in-sql-server-2016-ctp-2.1/" TargetMode="External"/><Relationship Id="rId4" Type="http://schemas.openxmlformats.org/officeDocument/2006/relationships/hyperlink" Target="https://www.mssqltips.com/sqlservertip/4002/understand-the-limitations-of-sql-server-dynamic-data-masking/" TargetMode="External"/><Relationship Id="rId5" Type="http://schemas.openxmlformats.org/officeDocument/2006/relationships/hyperlink" Target="https://azure.microsoft.com/en-us/documentation/articles/sql-database-dynamic-data-masking-get-started/" TargetMode="External"/><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mssqltips.com/sqlservertip/4094/phase-out-context_info()-in-sql-server-2016-with-session_context()/" TargetMode="External"/><Relationship Id="rId4" Type="http://schemas.openxmlformats.org/officeDocument/2006/relationships/hyperlink" Target="https://msdn.microsoft.com/en-us/library/mt590806.aspx"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qlblog.com/blogs/louis_davidson/archive/2016/02/15/row-level-security-part-1-simple-read-operations.aspx" TargetMode="External"/><Relationship Id="rId4" Type="http://schemas.openxmlformats.org/officeDocument/2006/relationships/hyperlink" Target="http://sqlblog.com/blogs/louis_davidson/archive/2016/03/04/row-level-security-part-2-write-operations.aspx" TargetMode="External"/><Relationship Id="rId5" Type="http://schemas.openxmlformats.org/officeDocument/2006/relationships/hyperlink" Target="http://sqlblog.com/blogs/louis_davidson/archive/2016/04/06/row-level-security-part-3-a-few-more-advanced-scenarios.aspx" TargetMode="External"/><Relationship Id="rId6" Type="http://schemas.openxmlformats.org/officeDocument/2006/relationships/hyperlink" Target="https://www.mssqltips.com/sqlservertip/4004/sql-server-2016-row-level-security-introduction/" TargetMode="External"/><Relationship Id="rId7" Type="http://schemas.openxmlformats.org/officeDocument/2006/relationships/hyperlink" Target="https://www.mssqltips.com/sqlservertip/4005/sql-server-2016-row-level-security-limitations,-performance-and-troubleshooting/" TargetMode="External"/><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s://www.mssqltips.com/sqlservertip/4011/sql-server-2016-always-encrypted/"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mssqltips.com/sqlservertip/4073/sql-server-2016-advanced-json-techniques---part-1/" TargetMode="External"/><Relationship Id="rId4" Type="http://schemas.openxmlformats.org/officeDocument/2006/relationships/hyperlink" Target="https://www.mssqltips.com/sqlservertip/4081/advanced-json-techniques-in-sql-server-2016---part-2/" TargetMode="External"/><Relationship Id="rId5" Type="http://schemas.openxmlformats.org/officeDocument/2006/relationships/hyperlink" Target="https://www.mssqltips.com/sqlservertip/4138/advanced-json-techniques-in-sql-server-2016---part-3/" TargetMode="External"/><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 Id="rId3" Type="http://schemas.openxmlformats.org/officeDocument/2006/relationships/hyperlink" Target="https://msdn.microsoft.com/en-us/library/mt684588.aspx"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a:t>
            </a:fld>
            <a:endParaRPr lang="en-US"/>
          </a:p>
        </p:txBody>
      </p:sp>
    </p:spTree>
    <p:extLst>
      <p:ext uri="{BB962C8B-B14F-4D97-AF65-F5344CB8AC3E}">
        <p14:creationId xmlns:p14="http://schemas.microsoft.com/office/powerpoint/2010/main" val="583641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Calibri Light" pitchFamily="34" charset="0"/>
                <a:ea typeface="+mn-ea"/>
                <a:cs typeface="+mn-cs"/>
              </a:rPr>
              <a:t>https://</a:t>
            </a:r>
            <a:r>
              <a:rPr lang="en-US" sz="1200" b="0" i="0" kern="1200" dirty="0" err="1" smtClean="0">
                <a:solidFill>
                  <a:schemeClr val="tx1"/>
                </a:solidFill>
                <a:effectLst/>
                <a:latin typeface="Calibri Light" pitchFamily="34" charset="0"/>
                <a:ea typeface="+mn-ea"/>
                <a:cs typeface="+mn-cs"/>
              </a:rPr>
              <a:t>blogs.msdn.microsoft.com</a:t>
            </a:r>
            <a:r>
              <a:rPr lang="en-US" sz="1200" b="0" i="0" kern="1200" dirty="0" smtClean="0">
                <a:solidFill>
                  <a:schemeClr val="tx1"/>
                </a:solidFill>
                <a:effectLst/>
                <a:latin typeface="Calibri Light" pitchFamily="34" charset="0"/>
                <a:ea typeface="+mn-ea"/>
                <a:cs typeface="+mn-cs"/>
              </a:rPr>
              <a:t>/</a:t>
            </a:r>
            <a:r>
              <a:rPr lang="en-US" sz="1200" b="0" i="0" kern="1200" dirty="0" err="1" smtClean="0">
                <a:solidFill>
                  <a:schemeClr val="tx1"/>
                </a:solidFill>
                <a:effectLst/>
                <a:latin typeface="Calibri Light" pitchFamily="34" charset="0"/>
                <a:ea typeface="+mn-ea"/>
                <a:cs typeface="+mn-cs"/>
              </a:rPr>
              <a:t>sqlcat</a:t>
            </a:r>
            <a:r>
              <a:rPr lang="en-US" sz="1200" b="0" i="0" kern="1200" dirty="0" smtClean="0">
                <a:solidFill>
                  <a:schemeClr val="tx1"/>
                </a:solidFill>
                <a:effectLst/>
                <a:latin typeface="Calibri Light" pitchFamily="34" charset="0"/>
                <a:ea typeface="+mn-ea"/>
                <a:cs typeface="+mn-cs"/>
              </a:rPr>
              <a:t>/2016/06/20/sqlsweet16-episode-1-backup-compression-for-tde-enabled-databases/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11</a:t>
            </a:fld>
            <a:endParaRPr lang="en-US" dirty="0"/>
          </a:p>
        </p:txBody>
      </p:sp>
    </p:spTree>
    <p:extLst>
      <p:ext uri="{BB962C8B-B14F-4D97-AF65-F5344CB8AC3E}">
        <p14:creationId xmlns:p14="http://schemas.microsoft.com/office/powerpoint/2010/main" val="1360063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msdn.microsoft.com</a:t>
            </a:r>
            <a:r>
              <a:rPr lang="en-US" dirty="0" smtClean="0"/>
              <a:t>/</a:t>
            </a:r>
            <a:r>
              <a:rPr lang="en-US" dirty="0" err="1" smtClean="0"/>
              <a:t>en</a:t>
            </a:r>
            <a:r>
              <a:rPr lang="en-US" dirty="0" smtClean="0"/>
              <a:t>-us/library/mt652096.aspx</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12</a:t>
            </a:fld>
            <a:endParaRPr lang="en-US" dirty="0"/>
          </a:p>
        </p:txBody>
      </p:sp>
    </p:spTree>
    <p:extLst>
      <p:ext uri="{BB962C8B-B14F-4D97-AF65-F5344CB8AC3E}">
        <p14:creationId xmlns:p14="http://schemas.microsoft.com/office/powerpoint/2010/main" val="241067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msdn.microsoft.com</a:t>
            </a:r>
            <a:r>
              <a:rPr lang="en-US" dirty="0" smtClean="0"/>
              <a:t>/</a:t>
            </a:r>
            <a:r>
              <a:rPr lang="en-US" dirty="0" err="1" smtClean="0"/>
              <a:t>en</a:t>
            </a:r>
            <a:r>
              <a:rPr lang="en-US" dirty="0" smtClean="0"/>
              <a:t>-us/library/mt282433.aspx</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13</a:t>
            </a:fld>
            <a:endParaRPr lang="en-US" dirty="0"/>
          </a:p>
        </p:txBody>
      </p:sp>
    </p:spTree>
    <p:extLst>
      <p:ext uri="{BB962C8B-B14F-4D97-AF65-F5344CB8AC3E}">
        <p14:creationId xmlns:p14="http://schemas.microsoft.com/office/powerpoint/2010/main" val="1471465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msdn.microsoft.com</a:t>
            </a:r>
            <a:r>
              <a:rPr lang="en-US" dirty="0" smtClean="0"/>
              <a:t>/</a:t>
            </a:r>
            <a:r>
              <a:rPr lang="en-US" dirty="0" err="1" smtClean="0"/>
              <a:t>en</a:t>
            </a:r>
            <a:r>
              <a:rPr lang="en-US" dirty="0" smtClean="0"/>
              <a:t>-us/library/ms188068.aspx</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14</a:t>
            </a:fld>
            <a:endParaRPr lang="en-US" dirty="0"/>
          </a:p>
        </p:txBody>
      </p:sp>
    </p:spTree>
    <p:extLst>
      <p:ext uri="{BB962C8B-B14F-4D97-AF65-F5344CB8AC3E}">
        <p14:creationId xmlns:p14="http://schemas.microsoft.com/office/powerpoint/2010/main" val="500441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msdn.microsoft.com</a:t>
            </a:r>
            <a:r>
              <a:rPr lang="en-US" dirty="0" smtClean="0"/>
              <a:t>/</a:t>
            </a:r>
            <a:r>
              <a:rPr lang="en-US" dirty="0" err="1" smtClean="0"/>
              <a:t>en</a:t>
            </a:r>
            <a:r>
              <a:rPr lang="en-US" dirty="0" smtClean="0"/>
              <a:t>-us/library/dn817826.aspx</a:t>
            </a:r>
          </a:p>
          <a:p>
            <a:r>
              <a:rPr lang="en-US" dirty="0" smtClean="0"/>
              <a:t>https://</a:t>
            </a:r>
            <a:r>
              <a:rPr lang="en-US" dirty="0" err="1" smtClean="0"/>
              <a:t>msdn.microsoft.com</a:t>
            </a:r>
            <a:r>
              <a:rPr lang="en-US" dirty="0" smtClean="0"/>
              <a:t>/</a:t>
            </a:r>
            <a:r>
              <a:rPr lang="en-US" dirty="0" err="1" smtClean="0"/>
              <a:t>en</a:t>
            </a:r>
            <a:r>
              <a:rPr lang="en-US" dirty="0" smtClean="0"/>
              <a:t>-us/library/mt604821.aspx</a:t>
            </a:r>
          </a:p>
          <a:p>
            <a:r>
              <a:rPr lang="en-US" dirty="0" smtClean="0"/>
              <a:t>https://</a:t>
            </a:r>
            <a:r>
              <a:rPr lang="en-US" dirty="0" err="1" smtClean="0"/>
              <a:t>www.simple-talk.com</a:t>
            </a:r>
            <a:r>
              <a:rPr lang="en-US" dirty="0" smtClean="0"/>
              <a:t>/</a:t>
            </a:r>
            <a:r>
              <a:rPr lang="en-US" dirty="0" err="1" smtClean="0"/>
              <a:t>sql</a:t>
            </a:r>
            <a:r>
              <a:rPr lang="en-US" dirty="0" smtClean="0"/>
              <a:t>/database-administration/the-sql-server-2016-query-store-overview-and-architecture/</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15</a:t>
            </a:fld>
            <a:endParaRPr lang="en-US" dirty="0"/>
          </a:p>
        </p:txBody>
      </p:sp>
    </p:spTree>
    <p:extLst>
      <p:ext uri="{BB962C8B-B14F-4D97-AF65-F5344CB8AC3E}">
        <p14:creationId xmlns:p14="http://schemas.microsoft.com/office/powerpoint/2010/main" val="13178958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msdn.microsoft.com</a:t>
            </a:r>
            <a:r>
              <a:rPr lang="en-US" dirty="0" smtClean="0"/>
              <a:t>/</a:t>
            </a:r>
            <a:r>
              <a:rPr lang="en-US" dirty="0" err="1" smtClean="0"/>
              <a:t>en</a:t>
            </a:r>
            <a:r>
              <a:rPr lang="en-US" dirty="0" smtClean="0"/>
              <a:t>-us/library/mt130841.aspx</a:t>
            </a:r>
          </a:p>
          <a:p>
            <a:r>
              <a:rPr lang="en-US" dirty="0" smtClean="0"/>
              <a:t>http://</a:t>
            </a:r>
            <a:r>
              <a:rPr lang="en-US" dirty="0" err="1" smtClean="0"/>
              <a:t>www.sqlservercentral.com</a:t>
            </a:r>
            <a:r>
              <a:rPr lang="en-US" dirty="0" smtClean="0"/>
              <a:t>/stairway/139056/</a:t>
            </a:r>
          </a:p>
          <a:p>
            <a:endParaRPr lang="en-US" dirty="0" smtClean="0"/>
          </a:p>
          <a:p>
            <a:r>
              <a:rPr lang="en-US" sz="1200" u="sng" kern="1200" dirty="0" smtClean="0">
                <a:solidFill>
                  <a:schemeClr val="tx1"/>
                </a:solidFill>
                <a:latin typeface="Calibri Light" pitchFamily="34" charset="0"/>
                <a:ea typeface="+mn-ea"/>
                <a:cs typeface="+mn-cs"/>
                <a:hlinkClick r:id="rId3"/>
              </a:rPr>
              <a:t>https://www.mssqltips.com/sqlservertip/3679/use-dynamic-data-masking-in-sql-server-2016-ctp-2.1/</a:t>
            </a:r>
          </a:p>
          <a:p>
            <a:r>
              <a:rPr lang="en-US" sz="1200" u="sng" kern="1200" dirty="0" smtClean="0">
                <a:solidFill>
                  <a:schemeClr val="tx1"/>
                </a:solidFill>
                <a:latin typeface="Calibri Light" pitchFamily="34" charset="0"/>
                <a:ea typeface="+mn-ea"/>
                <a:cs typeface="+mn-cs"/>
                <a:hlinkClick r:id="rId4"/>
              </a:rPr>
              <a:t>https://www.mssqltips.com/sqlservertip/4002/understand-the-limitations-of-sql-server-dynamic-data-masking/</a:t>
            </a:r>
          </a:p>
          <a:p>
            <a:r>
              <a:rPr lang="en-US" sz="1200" u="sng" kern="1200" dirty="0" smtClean="0">
                <a:solidFill>
                  <a:schemeClr val="tx1"/>
                </a:solidFill>
                <a:latin typeface="Calibri Light" pitchFamily="34" charset="0"/>
                <a:ea typeface="+mn-ea"/>
                <a:cs typeface="+mn-cs"/>
                <a:hlinkClick r:id="rId5"/>
              </a:rPr>
              <a:t>https://azure.microsoft.com/en-us/documentation/articles/sql-database-dynamic-data-masking-get-started/</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16</a:t>
            </a:fld>
            <a:endParaRPr lang="en-US" dirty="0"/>
          </a:p>
        </p:txBody>
      </p:sp>
    </p:spTree>
    <p:extLst>
      <p:ext uri="{BB962C8B-B14F-4D97-AF65-F5344CB8AC3E}">
        <p14:creationId xmlns:p14="http://schemas.microsoft.com/office/powerpoint/2010/main" val="14887000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latin typeface="Calibri Light" pitchFamily="34" charset="0"/>
                <a:ea typeface="+mn-ea"/>
                <a:cs typeface="+mn-cs"/>
                <a:hlinkClick r:id="rId3"/>
              </a:rPr>
              <a:t>https://www.mssqltips.com/sqlservertip/4094/phase-out-context_info()-in-sql-server-2016-with-session_context()/</a:t>
            </a:r>
          </a:p>
          <a:p>
            <a:r>
              <a:rPr lang="en-US" sz="1200" u="sng" kern="1200" dirty="0" smtClean="0">
                <a:solidFill>
                  <a:schemeClr val="tx1"/>
                </a:solidFill>
                <a:latin typeface="Calibri Light" pitchFamily="34" charset="0"/>
                <a:ea typeface="+mn-ea"/>
                <a:cs typeface="+mn-cs"/>
                <a:hlinkClick r:id="rId4"/>
              </a:rPr>
              <a:t>https://msdn.microsoft.com/en-us/library/mt590806.aspx</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17</a:t>
            </a:fld>
            <a:endParaRPr lang="en-US" dirty="0"/>
          </a:p>
        </p:txBody>
      </p:sp>
    </p:spTree>
    <p:extLst>
      <p:ext uri="{BB962C8B-B14F-4D97-AF65-F5344CB8AC3E}">
        <p14:creationId xmlns:p14="http://schemas.microsoft.com/office/powerpoint/2010/main" val="56350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blogs.technet.microsoft.com</a:t>
            </a:r>
            <a:r>
              <a:rPr lang="en-US" dirty="0" smtClean="0"/>
              <a:t>/</a:t>
            </a:r>
            <a:r>
              <a:rPr lang="en-US" dirty="0" err="1" smtClean="0"/>
              <a:t>dataplatforminsider</a:t>
            </a:r>
            <a:r>
              <a:rPr lang="en-US" dirty="0" smtClean="0"/>
              <a:t>/2016/01/21/limiting-access-to-data-using-row-level-security/</a:t>
            </a:r>
          </a:p>
          <a:p>
            <a:endParaRPr lang="en-US" dirty="0" smtClean="0"/>
          </a:p>
          <a:p>
            <a:r>
              <a:rPr lang="en-US" sz="1200" u="sng" kern="1200" dirty="0" smtClean="0">
                <a:solidFill>
                  <a:schemeClr val="tx1"/>
                </a:solidFill>
                <a:latin typeface="Calibri Light" pitchFamily="34" charset="0"/>
                <a:ea typeface="+mn-ea"/>
                <a:cs typeface="+mn-cs"/>
                <a:hlinkClick r:id="rId3"/>
              </a:rPr>
              <a:t>http://sqlblog.com/blogs/louis_davidson/archive/2016/02/15/row-level-security-part-1-simple-read-operations.aspx</a:t>
            </a:r>
          </a:p>
          <a:p>
            <a:r>
              <a:rPr lang="en-US" sz="1200" u="sng" kern="1200" dirty="0" smtClean="0">
                <a:solidFill>
                  <a:schemeClr val="tx1"/>
                </a:solidFill>
                <a:latin typeface="Calibri Light" pitchFamily="34" charset="0"/>
                <a:ea typeface="+mn-ea"/>
                <a:cs typeface="+mn-cs"/>
                <a:hlinkClick r:id="rId4"/>
              </a:rPr>
              <a:t>http://sqlblog.com/blogs/louis_davidson/archive/2016/03/04/row-level-security-part-2-write-operations.aspx</a:t>
            </a:r>
          </a:p>
          <a:p>
            <a:r>
              <a:rPr lang="en-US" sz="1200" u="sng" kern="1200" dirty="0" smtClean="0">
                <a:solidFill>
                  <a:schemeClr val="tx1"/>
                </a:solidFill>
                <a:latin typeface="Calibri Light" pitchFamily="34" charset="0"/>
                <a:ea typeface="+mn-ea"/>
                <a:cs typeface="+mn-cs"/>
                <a:hlinkClick r:id="rId5"/>
              </a:rPr>
              <a:t>http://sqlblog.com/blogs/louis_davidson/archive/2016/04/06/row-level-security-part-3-a-few-more-advanced-scenarios.aspx</a:t>
            </a:r>
          </a:p>
          <a:p>
            <a:endParaRPr lang="en-US" sz="1200" kern="1200" dirty="0" smtClean="0">
              <a:solidFill>
                <a:schemeClr val="tx1"/>
              </a:solidFill>
              <a:latin typeface="Calibri Light" pitchFamily="34" charset="0"/>
              <a:ea typeface="+mn-ea"/>
              <a:cs typeface="+mn-cs"/>
            </a:endParaRPr>
          </a:p>
          <a:p>
            <a:r>
              <a:rPr lang="en-US" sz="1200" u="sng" kern="1200" dirty="0" smtClean="0">
                <a:solidFill>
                  <a:schemeClr val="tx1"/>
                </a:solidFill>
                <a:latin typeface="Calibri Light" pitchFamily="34" charset="0"/>
                <a:ea typeface="+mn-ea"/>
                <a:cs typeface="+mn-cs"/>
                <a:hlinkClick r:id="rId6"/>
              </a:rPr>
              <a:t>https://www.mssqltips.com/sqlservertip/4004/sql-server-2016-row-level-security-introduction/</a:t>
            </a:r>
            <a:endParaRPr lang="en-US" sz="1200" u="sng" kern="1200" dirty="0" smtClean="0">
              <a:solidFill>
                <a:schemeClr val="tx1"/>
              </a:solidFill>
              <a:latin typeface="Calibri Light" pitchFamily="34" charset="0"/>
              <a:ea typeface="+mn-ea"/>
              <a:cs typeface="+mn-cs"/>
            </a:endParaRPr>
          </a:p>
          <a:p>
            <a:r>
              <a:rPr lang="en-US" sz="1200" u="sng" kern="1200" dirty="0" smtClean="0">
                <a:solidFill>
                  <a:schemeClr val="tx1"/>
                </a:solidFill>
                <a:latin typeface="Calibri Light" pitchFamily="34" charset="0"/>
                <a:ea typeface="+mn-ea"/>
                <a:cs typeface="+mn-cs"/>
                <a:hlinkClick r:id="rId7"/>
              </a:rPr>
              <a:t>https://www.mssqltips.com/sqlservertip/4005/sql-server-2016-row-level-security-limitations,-performance-and-troubleshooting/</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18</a:t>
            </a:fld>
            <a:endParaRPr lang="en-US" dirty="0"/>
          </a:p>
        </p:txBody>
      </p:sp>
    </p:spTree>
    <p:extLst>
      <p:ext uri="{BB962C8B-B14F-4D97-AF65-F5344CB8AC3E}">
        <p14:creationId xmlns:p14="http://schemas.microsoft.com/office/powerpoint/2010/main" val="1129801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blogs.msdn.microsoft.com</a:t>
            </a:r>
            <a:r>
              <a:rPr lang="en-US" dirty="0" smtClean="0"/>
              <a:t>/</a:t>
            </a:r>
            <a:r>
              <a:rPr lang="en-US" dirty="0" err="1" smtClean="0"/>
              <a:t>sqlsecurity</a:t>
            </a:r>
            <a:r>
              <a:rPr lang="en-US" dirty="0" smtClean="0"/>
              <a:t>/2015/10/31/ssms-encryption-wizard-enabling-always-encrypted-in-a-few-easy-steps/</a:t>
            </a:r>
          </a:p>
          <a:p>
            <a:r>
              <a:rPr lang="en-US" dirty="0" smtClean="0"/>
              <a:t>https://</a:t>
            </a:r>
            <a:r>
              <a:rPr lang="en-US" dirty="0" err="1" smtClean="0"/>
              <a:t>msdn.microsoft.com</a:t>
            </a:r>
            <a:r>
              <a:rPr lang="en-US" dirty="0" smtClean="0"/>
              <a:t>/</a:t>
            </a:r>
            <a:r>
              <a:rPr lang="en-US" dirty="0" err="1" smtClean="0"/>
              <a:t>en</a:t>
            </a:r>
            <a:r>
              <a:rPr lang="en-US" dirty="0" smtClean="0"/>
              <a:t>-us/library/mt163865.aspx</a:t>
            </a:r>
          </a:p>
          <a:p>
            <a:r>
              <a:rPr lang="en-US" dirty="0" smtClean="0"/>
              <a:t>https://</a:t>
            </a:r>
            <a:r>
              <a:rPr lang="en-US" dirty="0" err="1" smtClean="0"/>
              <a:t>blogs.msdn.microsoft.com</a:t>
            </a:r>
            <a:r>
              <a:rPr lang="en-US" dirty="0" smtClean="0"/>
              <a:t>/</a:t>
            </a:r>
            <a:r>
              <a:rPr lang="en-US" dirty="0" err="1" smtClean="0"/>
              <a:t>sqlsecurity</a:t>
            </a:r>
            <a:r>
              <a:rPr lang="en-US" dirty="0" smtClean="0"/>
              <a:t>/tag/always-encrypted/</a:t>
            </a:r>
          </a:p>
          <a:p>
            <a:endParaRPr lang="en-US" dirty="0" smtClean="0"/>
          </a:p>
          <a:p>
            <a:r>
              <a:rPr lang="en-US" dirty="0" smtClean="0"/>
              <a:t>https://</a:t>
            </a:r>
            <a:r>
              <a:rPr lang="en-US" dirty="0" err="1" smtClean="0"/>
              <a:t>sqlperformance.com</a:t>
            </a:r>
            <a:r>
              <a:rPr lang="en-US" dirty="0" smtClean="0"/>
              <a:t>/2015/08/sql-server-2016/perf-impact-always-encrypted</a:t>
            </a:r>
          </a:p>
          <a:p>
            <a:r>
              <a:rPr lang="en-US" dirty="0" smtClean="0"/>
              <a:t>https://</a:t>
            </a:r>
            <a:r>
              <a:rPr lang="en-US" dirty="0" err="1" smtClean="0"/>
              <a:t>sqlperformance.com</a:t>
            </a:r>
            <a:r>
              <a:rPr lang="en-US" dirty="0" smtClean="0"/>
              <a:t>/2015/08/sql-server-2016/always-encrypted-performance-follow-up</a:t>
            </a:r>
          </a:p>
          <a:p>
            <a:endParaRPr lang="en-US" dirty="0" smtClean="0"/>
          </a:p>
          <a:p>
            <a:r>
              <a:rPr lang="en-US" sz="1200" u="sng" kern="1200" dirty="0" smtClean="0">
                <a:solidFill>
                  <a:schemeClr val="tx1"/>
                </a:solidFill>
                <a:latin typeface="Calibri Light" pitchFamily="34" charset="0"/>
                <a:ea typeface="+mn-ea"/>
                <a:cs typeface="+mn-cs"/>
                <a:hlinkClick r:id="rId3"/>
              </a:rPr>
              <a:t>https://www.mssqltips.com/sqlservertip/4011/sql-server-2016-always-encrypted/</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https://</a:t>
            </a:r>
            <a:r>
              <a:rPr lang="en-US" dirty="0" err="1" smtClean="0"/>
              <a:t>voiceofthedba.wordpress.com</a:t>
            </a:r>
            <a:r>
              <a:rPr lang="en-US" dirty="0" smtClean="0"/>
              <a:t>/2016/04/18/getting-started-with-encryption-in-sql-server-2016/</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19</a:t>
            </a:fld>
            <a:endParaRPr lang="en-US" dirty="0"/>
          </a:p>
        </p:txBody>
      </p:sp>
    </p:spTree>
    <p:extLst>
      <p:ext uri="{BB962C8B-B14F-4D97-AF65-F5344CB8AC3E}">
        <p14:creationId xmlns:p14="http://schemas.microsoft.com/office/powerpoint/2010/main" val="3052994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latin typeface="Calibri Light" pitchFamily="34" charset="0"/>
                <a:ea typeface="+mn-ea"/>
                <a:cs typeface="+mn-cs"/>
              </a:rPr>
              <a:t>https://</a:t>
            </a:r>
            <a:r>
              <a:rPr lang="en-US" sz="1200" u="sng" kern="1200" dirty="0" err="1" smtClean="0">
                <a:solidFill>
                  <a:schemeClr val="tx1"/>
                </a:solidFill>
                <a:latin typeface="Calibri Light" pitchFamily="34" charset="0"/>
                <a:ea typeface="+mn-ea"/>
                <a:cs typeface="+mn-cs"/>
              </a:rPr>
              <a:t>msdn.microsoft.com</a:t>
            </a:r>
            <a:r>
              <a:rPr lang="en-US" sz="1200" u="sng" kern="1200" dirty="0" smtClean="0">
                <a:solidFill>
                  <a:schemeClr val="tx1"/>
                </a:solidFill>
                <a:latin typeface="Calibri Light" pitchFamily="34" charset="0"/>
                <a:ea typeface="+mn-ea"/>
                <a:cs typeface="+mn-cs"/>
              </a:rPr>
              <a:t>/</a:t>
            </a:r>
            <a:r>
              <a:rPr lang="en-US" sz="1200" u="sng" kern="1200" dirty="0" err="1" smtClean="0">
                <a:solidFill>
                  <a:schemeClr val="tx1"/>
                </a:solidFill>
                <a:latin typeface="Calibri Light" pitchFamily="34" charset="0"/>
                <a:ea typeface="+mn-ea"/>
                <a:cs typeface="+mn-cs"/>
              </a:rPr>
              <a:t>en</a:t>
            </a:r>
            <a:r>
              <a:rPr lang="en-US" sz="1200" u="sng" kern="1200" dirty="0" smtClean="0">
                <a:solidFill>
                  <a:schemeClr val="tx1"/>
                </a:solidFill>
                <a:latin typeface="Calibri Light" pitchFamily="34" charset="0"/>
                <a:ea typeface="+mn-ea"/>
                <a:cs typeface="+mn-cs"/>
              </a:rPr>
              <a:t>-us/library/dn935015.aspx</a:t>
            </a:r>
          </a:p>
          <a:p>
            <a:r>
              <a:rPr lang="en-US" sz="1200" u="sng" kern="1200" dirty="0" smtClean="0">
                <a:solidFill>
                  <a:schemeClr val="tx1"/>
                </a:solidFill>
                <a:latin typeface="Calibri Light" pitchFamily="34" charset="0"/>
                <a:ea typeface="+mn-ea"/>
                <a:cs typeface="+mn-cs"/>
              </a:rPr>
              <a:t>https://</a:t>
            </a:r>
            <a:r>
              <a:rPr lang="en-US" sz="1200" u="sng" kern="1200" dirty="0" err="1" smtClean="0">
                <a:solidFill>
                  <a:schemeClr val="tx1"/>
                </a:solidFill>
                <a:latin typeface="Calibri Light" pitchFamily="34" charset="0"/>
                <a:ea typeface="+mn-ea"/>
                <a:cs typeface="+mn-cs"/>
              </a:rPr>
              <a:t>msdn.microsoft.com</a:t>
            </a:r>
            <a:r>
              <a:rPr lang="en-US" sz="1200" u="sng" kern="1200" dirty="0" smtClean="0">
                <a:solidFill>
                  <a:schemeClr val="tx1"/>
                </a:solidFill>
                <a:latin typeface="Calibri Light" pitchFamily="34" charset="0"/>
                <a:ea typeface="+mn-ea"/>
                <a:cs typeface="+mn-cs"/>
              </a:rPr>
              <a:t>/</a:t>
            </a:r>
            <a:r>
              <a:rPr lang="en-US" sz="1200" u="sng" kern="1200" dirty="0" err="1" smtClean="0">
                <a:solidFill>
                  <a:schemeClr val="tx1"/>
                </a:solidFill>
                <a:latin typeface="Calibri Light" pitchFamily="34" charset="0"/>
                <a:ea typeface="+mn-ea"/>
                <a:cs typeface="+mn-cs"/>
              </a:rPr>
              <a:t>en</a:t>
            </a:r>
            <a:r>
              <a:rPr lang="en-US" sz="1200" u="sng" kern="1200" dirty="0" smtClean="0">
                <a:solidFill>
                  <a:schemeClr val="tx1"/>
                </a:solidFill>
                <a:latin typeface="Calibri Light" pitchFamily="34" charset="0"/>
                <a:ea typeface="+mn-ea"/>
                <a:cs typeface="+mn-cs"/>
              </a:rPr>
              <a:t>-us/library/mt604468.aspx</a:t>
            </a:r>
          </a:p>
          <a:p>
            <a:r>
              <a:rPr lang="en-US" sz="1200" u="sng" kern="1200" dirty="0" smtClean="0">
                <a:solidFill>
                  <a:schemeClr val="tx1"/>
                </a:solidFill>
                <a:latin typeface="Calibri Light" pitchFamily="34" charset="0"/>
                <a:ea typeface="+mn-ea"/>
                <a:cs typeface="+mn-cs"/>
              </a:rPr>
              <a:t>https://</a:t>
            </a:r>
            <a:r>
              <a:rPr lang="en-US" sz="1200" u="sng" kern="1200" dirty="0" err="1" smtClean="0">
                <a:solidFill>
                  <a:schemeClr val="tx1"/>
                </a:solidFill>
                <a:latin typeface="Calibri Light" pitchFamily="34" charset="0"/>
                <a:ea typeface="+mn-ea"/>
                <a:cs typeface="+mn-cs"/>
              </a:rPr>
              <a:t>www.mssqltips.com</a:t>
            </a:r>
            <a:r>
              <a:rPr lang="en-US" sz="1200" u="sng" kern="1200" dirty="0" smtClean="0">
                <a:solidFill>
                  <a:schemeClr val="tx1"/>
                </a:solidFill>
                <a:latin typeface="Calibri Light" pitchFamily="34" charset="0"/>
                <a:ea typeface="+mn-ea"/>
                <a:cs typeface="+mn-cs"/>
              </a:rPr>
              <a:t>/</a:t>
            </a:r>
            <a:r>
              <a:rPr lang="en-US" sz="1200" u="sng" kern="1200" dirty="0" err="1" smtClean="0">
                <a:solidFill>
                  <a:schemeClr val="tx1"/>
                </a:solidFill>
                <a:latin typeface="Calibri Light" pitchFamily="34" charset="0"/>
                <a:ea typeface="+mn-ea"/>
                <a:cs typeface="+mn-cs"/>
              </a:rPr>
              <a:t>sqlservertip</a:t>
            </a:r>
            <a:r>
              <a:rPr lang="en-US" sz="1200" u="sng" kern="1200" dirty="0" smtClean="0">
                <a:solidFill>
                  <a:schemeClr val="tx1"/>
                </a:solidFill>
                <a:latin typeface="Calibri Light" pitchFamily="34" charset="0"/>
                <a:ea typeface="+mn-ea"/>
                <a:cs typeface="+mn-cs"/>
              </a:rPr>
              <a:t>/3680/introduction-to-sql-server-2016-temporal-tables/</a:t>
            </a:r>
          </a:p>
          <a:p>
            <a:r>
              <a:rPr lang="en-US" sz="1200" u="sng" kern="1200" dirty="0" smtClean="0">
                <a:solidFill>
                  <a:schemeClr val="tx1"/>
                </a:solidFill>
                <a:latin typeface="Calibri Light" pitchFamily="34" charset="0"/>
                <a:ea typeface="+mn-ea"/>
                <a:cs typeface="+mn-cs"/>
              </a:rPr>
              <a:t>https://</a:t>
            </a:r>
            <a:r>
              <a:rPr lang="en-US" sz="1200" u="sng" kern="1200" dirty="0" err="1" smtClean="0">
                <a:solidFill>
                  <a:schemeClr val="tx1"/>
                </a:solidFill>
                <a:latin typeface="Calibri Light" pitchFamily="34" charset="0"/>
                <a:ea typeface="+mn-ea"/>
                <a:cs typeface="+mn-cs"/>
              </a:rPr>
              <a:t>www.mssqltips.com</a:t>
            </a:r>
            <a:r>
              <a:rPr lang="en-US" sz="1200" u="sng" kern="1200" dirty="0" smtClean="0">
                <a:solidFill>
                  <a:schemeClr val="tx1"/>
                </a:solidFill>
                <a:latin typeface="Calibri Light" pitchFamily="34" charset="0"/>
                <a:ea typeface="+mn-ea"/>
                <a:cs typeface="+mn-cs"/>
              </a:rPr>
              <a:t>/</a:t>
            </a:r>
            <a:r>
              <a:rPr lang="en-US" sz="1200" u="sng" kern="1200" dirty="0" err="1" smtClean="0">
                <a:solidFill>
                  <a:schemeClr val="tx1"/>
                </a:solidFill>
                <a:latin typeface="Calibri Light" pitchFamily="34" charset="0"/>
                <a:ea typeface="+mn-ea"/>
                <a:cs typeface="+mn-cs"/>
              </a:rPr>
              <a:t>sqlservertip</a:t>
            </a:r>
            <a:r>
              <a:rPr lang="en-US" sz="1200" u="sng" kern="1200" dirty="0" smtClean="0">
                <a:solidFill>
                  <a:schemeClr val="tx1"/>
                </a:solidFill>
                <a:latin typeface="Calibri Light" pitchFamily="34" charset="0"/>
                <a:ea typeface="+mn-ea"/>
                <a:cs typeface="+mn-cs"/>
              </a:rPr>
              <a:t>/3682/sql-server-2016-tsql-syntax-to-query-temporal-tables/</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20</a:t>
            </a:fld>
            <a:endParaRPr lang="en-US" dirty="0"/>
          </a:p>
        </p:txBody>
      </p:sp>
    </p:spTree>
    <p:extLst>
      <p:ext uri="{BB962C8B-B14F-4D97-AF65-F5344CB8AC3E}">
        <p14:creationId xmlns:p14="http://schemas.microsoft.com/office/powerpoint/2010/main" val="421753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a:t>
            </a:fld>
            <a:endParaRPr lang="en-US" dirty="0"/>
          </a:p>
        </p:txBody>
      </p:sp>
    </p:spTree>
    <p:extLst>
      <p:ext uri="{BB962C8B-B14F-4D97-AF65-F5344CB8AC3E}">
        <p14:creationId xmlns:p14="http://schemas.microsoft.com/office/powerpoint/2010/main" val="20425754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MIN_GRANT_PERCENT / MAX_GRANT_PERCENT:</a:t>
            </a:r>
          </a:p>
          <a:p>
            <a:r>
              <a:rPr lang="en-US" dirty="0" smtClean="0"/>
              <a:t>https://</a:t>
            </a:r>
            <a:r>
              <a:rPr lang="en-US" dirty="0" err="1" smtClean="0"/>
              <a:t>support.microsoft.com</a:t>
            </a:r>
            <a:r>
              <a:rPr lang="en-US" dirty="0" smtClean="0"/>
              <a:t>/</a:t>
            </a:r>
            <a:r>
              <a:rPr lang="en-US" dirty="0" err="1" smtClean="0"/>
              <a:t>en</a:t>
            </a:r>
            <a:r>
              <a:rPr lang="en-US" dirty="0" smtClean="0"/>
              <a:t>-us/kb/3107401</a:t>
            </a:r>
          </a:p>
          <a:p>
            <a:endParaRPr lang="en-US" dirty="0" smtClean="0"/>
          </a:p>
          <a:p>
            <a:r>
              <a:rPr lang="en-US" dirty="0" smtClean="0"/>
              <a:t>NO_PERFORMANCE_SPOOL:</a:t>
            </a:r>
          </a:p>
          <a:p>
            <a:r>
              <a:rPr lang="en-US" dirty="0" smtClean="0"/>
              <a:t>From https://</a:t>
            </a:r>
            <a:r>
              <a:rPr lang="en-US" dirty="0" err="1" smtClean="0"/>
              <a:t>msdn.microsoft.com</a:t>
            </a:r>
            <a:r>
              <a:rPr lang="en-US" dirty="0" smtClean="0"/>
              <a:t>/</a:t>
            </a:r>
            <a:r>
              <a:rPr lang="en-US" dirty="0" err="1" smtClean="0"/>
              <a:t>en</a:t>
            </a:r>
            <a:r>
              <a:rPr lang="en-US" dirty="0" smtClean="0"/>
              <a:t>-us/library/ms181714.aspx</a:t>
            </a:r>
          </a:p>
          <a:p>
            <a:r>
              <a:rPr lang="en-US" sz="1200" b="0" i="0" kern="1200" dirty="0" smtClean="0">
                <a:solidFill>
                  <a:schemeClr val="tx1"/>
                </a:solidFill>
                <a:effectLst/>
                <a:latin typeface="Calibri Light" pitchFamily="34" charset="0"/>
                <a:ea typeface="+mn-ea"/>
                <a:cs typeface="+mn-cs"/>
              </a:rPr>
              <a:t>Prevents a spool operator from being added to query plans (except for the plans when spool is required to guarantee valid update semantics). In some scenarios, the spool operator may reduce performance. For example, the spool uses </a:t>
            </a:r>
            <a:r>
              <a:rPr lang="en-US" sz="1200" b="0" i="0" kern="1200" dirty="0" err="1" smtClean="0">
                <a:solidFill>
                  <a:schemeClr val="tx1"/>
                </a:solidFill>
                <a:effectLst/>
                <a:latin typeface="Calibri Light" pitchFamily="34" charset="0"/>
                <a:ea typeface="+mn-ea"/>
                <a:cs typeface="+mn-cs"/>
              </a:rPr>
              <a:t>tempdb</a:t>
            </a:r>
            <a:r>
              <a:rPr lang="en-US" sz="1200" b="0" i="0" kern="1200" dirty="0" smtClean="0">
                <a:solidFill>
                  <a:schemeClr val="tx1"/>
                </a:solidFill>
                <a:effectLst/>
                <a:latin typeface="Calibri Light" pitchFamily="34" charset="0"/>
                <a:ea typeface="+mn-ea"/>
                <a:cs typeface="+mn-cs"/>
              </a:rPr>
              <a:t> and </a:t>
            </a:r>
            <a:r>
              <a:rPr lang="en-US" sz="1200" b="0" i="0" kern="1200" dirty="0" err="1" smtClean="0">
                <a:solidFill>
                  <a:schemeClr val="tx1"/>
                </a:solidFill>
                <a:effectLst/>
                <a:latin typeface="Calibri Light" pitchFamily="34" charset="0"/>
                <a:ea typeface="+mn-ea"/>
                <a:cs typeface="+mn-cs"/>
              </a:rPr>
              <a:t>tempdb</a:t>
            </a:r>
            <a:r>
              <a:rPr lang="en-US" sz="1200" b="0" i="0" kern="1200" dirty="0" smtClean="0">
                <a:solidFill>
                  <a:schemeClr val="tx1"/>
                </a:solidFill>
                <a:effectLst/>
                <a:latin typeface="Calibri Light" pitchFamily="34" charset="0"/>
                <a:ea typeface="+mn-ea"/>
                <a:cs typeface="+mn-cs"/>
              </a:rPr>
              <a:t> contention can occur if a there are many concurrent queries running with the spool operations.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21</a:t>
            </a:fld>
            <a:endParaRPr lang="en-US" dirty="0"/>
          </a:p>
        </p:txBody>
      </p:sp>
    </p:spTree>
    <p:extLst>
      <p:ext uri="{BB962C8B-B14F-4D97-AF65-F5344CB8AC3E}">
        <p14:creationId xmlns:p14="http://schemas.microsoft.com/office/powerpoint/2010/main" val="671889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latin typeface="Calibri Light" pitchFamily="34" charset="0"/>
                <a:ea typeface="+mn-ea"/>
                <a:cs typeface="+mn-cs"/>
              </a:rPr>
              <a:t>https://</a:t>
            </a:r>
            <a:r>
              <a:rPr lang="en-US" sz="1200" u="sng" kern="1200" dirty="0" err="1" smtClean="0">
                <a:solidFill>
                  <a:schemeClr val="tx1"/>
                </a:solidFill>
                <a:latin typeface="Calibri Light" pitchFamily="34" charset="0"/>
                <a:ea typeface="+mn-ea"/>
                <a:cs typeface="+mn-cs"/>
              </a:rPr>
              <a:t>msdn.microsoft.com</a:t>
            </a:r>
            <a:r>
              <a:rPr lang="en-US" sz="1200" u="sng" kern="1200" dirty="0" smtClean="0">
                <a:solidFill>
                  <a:schemeClr val="tx1"/>
                </a:solidFill>
                <a:latin typeface="Calibri Light" pitchFamily="34" charset="0"/>
                <a:ea typeface="+mn-ea"/>
                <a:cs typeface="+mn-cs"/>
              </a:rPr>
              <a:t>/</a:t>
            </a:r>
            <a:r>
              <a:rPr lang="en-US" sz="1200" u="sng" kern="1200" dirty="0" err="1" smtClean="0">
                <a:solidFill>
                  <a:schemeClr val="tx1"/>
                </a:solidFill>
                <a:latin typeface="Calibri Light" pitchFamily="34" charset="0"/>
                <a:ea typeface="+mn-ea"/>
                <a:cs typeface="+mn-cs"/>
              </a:rPr>
              <a:t>en</a:t>
            </a:r>
            <a:r>
              <a:rPr lang="en-US" sz="1200" u="sng" kern="1200" dirty="0" smtClean="0">
                <a:solidFill>
                  <a:schemeClr val="tx1"/>
                </a:solidFill>
                <a:latin typeface="Calibri Light" pitchFamily="34" charset="0"/>
                <a:ea typeface="+mn-ea"/>
                <a:cs typeface="+mn-cs"/>
              </a:rPr>
              <a:t>-us/library/ms186788.aspx</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22</a:t>
            </a:fld>
            <a:endParaRPr lang="en-US" dirty="0"/>
          </a:p>
        </p:txBody>
      </p:sp>
    </p:spTree>
    <p:extLst>
      <p:ext uri="{BB962C8B-B14F-4D97-AF65-F5344CB8AC3E}">
        <p14:creationId xmlns:p14="http://schemas.microsoft.com/office/powerpoint/2010/main" val="13078895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msdn.microsoft.com</a:t>
            </a:r>
            <a:r>
              <a:rPr lang="en-US" dirty="0" smtClean="0"/>
              <a:t>/</a:t>
            </a:r>
            <a:r>
              <a:rPr lang="en-US" dirty="0" err="1" smtClean="0"/>
              <a:t>en</a:t>
            </a:r>
            <a:r>
              <a:rPr lang="en-US" dirty="0" smtClean="0"/>
              <a:t>-us/library/mt628058.aspx</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23</a:t>
            </a:fld>
            <a:endParaRPr lang="en-US" dirty="0"/>
          </a:p>
        </p:txBody>
      </p:sp>
    </p:spTree>
    <p:extLst>
      <p:ext uri="{BB962C8B-B14F-4D97-AF65-F5344CB8AC3E}">
        <p14:creationId xmlns:p14="http://schemas.microsoft.com/office/powerpoint/2010/main" val="8391185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msdn.microsoft.com</a:t>
            </a:r>
            <a:r>
              <a:rPr lang="en-US" dirty="0" smtClean="0"/>
              <a:t>/</a:t>
            </a:r>
            <a:r>
              <a:rPr lang="en-US" dirty="0" err="1" smtClean="0"/>
              <a:t>en</a:t>
            </a:r>
            <a:r>
              <a:rPr lang="en-US" dirty="0" smtClean="0"/>
              <a:t>-us/library/mt612795.aspx</a:t>
            </a:r>
          </a:p>
          <a:p>
            <a:r>
              <a:rPr lang="en-US" dirty="0" smtClean="0"/>
              <a:t>https://</a:t>
            </a:r>
            <a:r>
              <a:rPr lang="en-US" dirty="0" err="1" smtClean="0"/>
              <a:t>sqlperformance.com</a:t>
            </a:r>
            <a:r>
              <a:rPr lang="en-US" dirty="0" smtClean="0"/>
              <a:t>/2016/07/</a:t>
            </a:r>
            <a:r>
              <a:rPr lang="en-US" dirty="0" err="1" smtClean="0"/>
              <a:t>sql</a:t>
            </a:r>
            <a:r>
              <a:rPr lang="en-US" dirty="0" smtClean="0"/>
              <a:t>-plan/at-time-zone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24</a:t>
            </a:fld>
            <a:endParaRPr lang="en-US" dirty="0"/>
          </a:p>
        </p:txBody>
      </p:sp>
    </p:spTree>
    <p:extLst>
      <p:ext uri="{BB962C8B-B14F-4D97-AF65-F5344CB8AC3E}">
        <p14:creationId xmlns:p14="http://schemas.microsoft.com/office/powerpoint/2010/main" val="18715249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COMPRESS:</a:t>
            </a:r>
          </a:p>
          <a:p>
            <a:r>
              <a:rPr lang="en-US" dirty="0" smtClean="0"/>
              <a:t>https://</a:t>
            </a:r>
            <a:r>
              <a:rPr lang="en-US" dirty="0" err="1" smtClean="0"/>
              <a:t>msdn.microsoft.com</a:t>
            </a:r>
            <a:r>
              <a:rPr lang="en-US" dirty="0" smtClean="0"/>
              <a:t>/</a:t>
            </a:r>
            <a:r>
              <a:rPr lang="en-US" dirty="0" err="1" smtClean="0"/>
              <a:t>en</a:t>
            </a:r>
            <a:r>
              <a:rPr lang="en-US" dirty="0" smtClean="0"/>
              <a:t>-us/library/mt622775.aspx</a:t>
            </a:r>
          </a:p>
          <a:p>
            <a:endParaRPr lang="en-US" dirty="0" smtClean="0"/>
          </a:p>
          <a:p>
            <a:r>
              <a:rPr lang="en-US" dirty="0" smtClean="0"/>
              <a:t>DECOMPRESS:</a:t>
            </a:r>
            <a:br>
              <a:rPr lang="en-US" dirty="0" smtClean="0"/>
            </a:br>
            <a:r>
              <a:rPr lang="en-US" dirty="0" smtClean="0"/>
              <a:t>https://</a:t>
            </a:r>
            <a:r>
              <a:rPr lang="en-US" dirty="0" err="1" smtClean="0"/>
              <a:t>msdn.microsoft.com</a:t>
            </a:r>
            <a:r>
              <a:rPr lang="en-US" dirty="0" smtClean="0"/>
              <a:t>/</a:t>
            </a:r>
            <a:r>
              <a:rPr lang="en-US" dirty="0" err="1" smtClean="0"/>
              <a:t>en</a:t>
            </a:r>
            <a:r>
              <a:rPr lang="en-US" dirty="0" smtClean="0"/>
              <a:t>-us/library/mt622776.aspx</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25</a:t>
            </a:fld>
            <a:endParaRPr lang="en-US" dirty="0"/>
          </a:p>
        </p:txBody>
      </p:sp>
    </p:spTree>
    <p:extLst>
      <p:ext uri="{BB962C8B-B14F-4D97-AF65-F5344CB8AC3E}">
        <p14:creationId xmlns:p14="http://schemas.microsoft.com/office/powerpoint/2010/main" val="526420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blogs.technet.microsoft.com</a:t>
            </a:r>
            <a:r>
              <a:rPr lang="en-US" dirty="0" smtClean="0"/>
              <a:t>/</a:t>
            </a:r>
            <a:r>
              <a:rPr lang="en-US" dirty="0" err="1" smtClean="0"/>
              <a:t>dataplatforminsider</a:t>
            </a:r>
            <a:r>
              <a:rPr lang="en-US" dirty="0" smtClean="0"/>
              <a:t>/2016/03/07/technical-overview-sql-server-2016-release-candidate-0/</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26</a:t>
            </a:fld>
            <a:endParaRPr lang="en-US" dirty="0"/>
          </a:p>
        </p:txBody>
      </p:sp>
    </p:spTree>
    <p:extLst>
      <p:ext uri="{BB962C8B-B14F-4D97-AF65-F5344CB8AC3E}">
        <p14:creationId xmlns:p14="http://schemas.microsoft.com/office/powerpoint/2010/main" val="11326406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latin typeface="Calibri Light" pitchFamily="34" charset="0"/>
                <a:ea typeface="+mn-ea"/>
                <a:cs typeface="+mn-cs"/>
                <a:hlinkClick r:id="rId3"/>
              </a:rPr>
              <a:t>https://www.mssqltips.com/sqlservertip/4073/sql-server-2016-advanced-json-techniques---part-1/</a:t>
            </a:r>
          </a:p>
          <a:p>
            <a:r>
              <a:rPr lang="en-US" sz="1200" u="sng" kern="1200" dirty="0" smtClean="0">
                <a:solidFill>
                  <a:schemeClr val="tx1"/>
                </a:solidFill>
                <a:latin typeface="Calibri Light" pitchFamily="34" charset="0"/>
                <a:ea typeface="+mn-ea"/>
                <a:cs typeface="+mn-cs"/>
                <a:hlinkClick r:id="rId4"/>
              </a:rPr>
              <a:t>https://www.mssqltips.com/sqlservertip/4081/advanced-json-techniques-in-sql-server-2016---part-2/</a:t>
            </a:r>
          </a:p>
          <a:p>
            <a:r>
              <a:rPr lang="en-US" sz="1200" u="sng" kern="1200" dirty="0" smtClean="0">
                <a:solidFill>
                  <a:schemeClr val="tx1"/>
                </a:solidFill>
                <a:latin typeface="Calibri Light" pitchFamily="34" charset="0"/>
                <a:ea typeface="+mn-ea"/>
                <a:cs typeface="+mn-cs"/>
                <a:hlinkClick r:id="rId5"/>
              </a:rPr>
              <a:t>https://www.mssqltips.com/sqlservertip/4138/advanced-json-techniques-in-sql-server-2016---part-3/</a:t>
            </a:r>
            <a:endParaRPr lang="en-US" sz="1200" u="sng" kern="1200" dirty="0" smtClean="0">
              <a:solidFill>
                <a:schemeClr val="tx1"/>
              </a:solidFill>
              <a:latin typeface="Calibri Light" pitchFamily="34" charset="0"/>
              <a:ea typeface="+mn-ea"/>
              <a:cs typeface="+mn-cs"/>
            </a:endParaRPr>
          </a:p>
          <a:p>
            <a:r>
              <a:rPr lang="en-US" dirty="0" smtClean="0"/>
              <a:t>http://</a:t>
            </a:r>
            <a:r>
              <a:rPr lang="en-US" dirty="0" err="1" smtClean="0"/>
              <a:t>www.copterlabs.com</a:t>
            </a:r>
            <a:r>
              <a:rPr lang="en-US" dirty="0" smtClean="0"/>
              <a:t>/</a:t>
            </a:r>
            <a:r>
              <a:rPr lang="en-US" dirty="0" err="1" smtClean="0"/>
              <a:t>json</a:t>
            </a:r>
            <a:r>
              <a:rPr lang="en-US" dirty="0" smtClean="0"/>
              <a:t>-what-it-is-how-it-works-how-to-use-it/</a:t>
            </a:r>
          </a:p>
          <a:p>
            <a:r>
              <a:rPr lang="en-US" dirty="0" smtClean="0"/>
              <a:t>http://</a:t>
            </a:r>
            <a:r>
              <a:rPr lang="en-US" dirty="0" err="1" smtClean="0"/>
              <a:t>beginnersbook.com</a:t>
            </a:r>
            <a:r>
              <a:rPr lang="en-US" dirty="0" smtClean="0"/>
              <a:t>/2015/04/</a:t>
            </a:r>
            <a:r>
              <a:rPr lang="en-US" dirty="0" err="1" smtClean="0"/>
              <a:t>json</a:t>
            </a:r>
            <a:r>
              <a:rPr lang="en-US" dirty="0" smtClean="0"/>
              <a:t>-tutorial/</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27</a:t>
            </a:fld>
            <a:endParaRPr lang="en-US" dirty="0"/>
          </a:p>
        </p:txBody>
      </p:sp>
    </p:spTree>
    <p:extLst>
      <p:ext uri="{BB962C8B-B14F-4D97-AF65-F5344CB8AC3E}">
        <p14:creationId xmlns:p14="http://schemas.microsoft.com/office/powerpoint/2010/main" val="152928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latin typeface="Calibri Light" pitchFamily="34" charset="0"/>
                <a:ea typeface="+mn-ea"/>
                <a:cs typeface="+mn-cs"/>
              </a:rPr>
              <a:t>https://</a:t>
            </a:r>
            <a:r>
              <a:rPr lang="en-US" sz="1200" u="sng" kern="1200" dirty="0" err="1" smtClean="0">
                <a:solidFill>
                  <a:schemeClr val="tx1"/>
                </a:solidFill>
                <a:latin typeface="Calibri Light" pitchFamily="34" charset="0"/>
                <a:ea typeface="+mn-ea"/>
                <a:cs typeface="+mn-cs"/>
              </a:rPr>
              <a:t>msdn.microsoft.com</a:t>
            </a:r>
            <a:r>
              <a:rPr lang="en-US" sz="1200" u="sng" kern="1200" dirty="0" smtClean="0">
                <a:solidFill>
                  <a:schemeClr val="tx1"/>
                </a:solidFill>
                <a:latin typeface="Calibri Light" pitchFamily="34" charset="0"/>
                <a:ea typeface="+mn-ea"/>
                <a:cs typeface="+mn-cs"/>
              </a:rPr>
              <a:t>/</a:t>
            </a:r>
            <a:r>
              <a:rPr lang="en-US" sz="1200" u="sng" kern="1200" dirty="0" err="1" smtClean="0">
                <a:solidFill>
                  <a:schemeClr val="tx1"/>
                </a:solidFill>
                <a:latin typeface="Calibri Light" pitchFamily="34" charset="0"/>
                <a:ea typeface="+mn-ea"/>
                <a:cs typeface="+mn-cs"/>
              </a:rPr>
              <a:t>en</a:t>
            </a:r>
            <a:r>
              <a:rPr lang="en-US" sz="1200" u="sng" kern="1200" dirty="0" smtClean="0">
                <a:solidFill>
                  <a:schemeClr val="tx1"/>
                </a:solidFill>
                <a:latin typeface="Calibri Light" pitchFamily="34" charset="0"/>
                <a:ea typeface="+mn-ea"/>
                <a:cs typeface="+mn-cs"/>
              </a:rPr>
              <a:t>-us/library/mt684589.aspx</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28</a:t>
            </a:fld>
            <a:endParaRPr lang="en-US" dirty="0"/>
          </a:p>
        </p:txBody>
      </p:sp>
    </p:spTree>
    <p:extLst>
      <p:ext uri="{BB962C8B-B14F-4D97-AF65-F5344CB8AC3E}">
        <p14:creationId xmlns:p14="http://schemas.microsoft.com/office/powerpoint/2010/main" val="14859544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sqlperformance.com</a:t>
            </a:r>
            <a:r>
              <a:rPr lang="en-US" dirty="0" smtClean="0"/>
              <a:t>/2016/03/sql-server-2016/string-split</a:t>
            </a:r>
          </a:p>
          <a:p>
            <a:r>
              <a:rPr lang="en-US" dirty="0" smtClean="0"/>
              <a:t>https://</a:t>
            </a:r>
            <a:r>
              <a:rPr lang="en-US" dirty="0" err="1" smtClean="0"/>
              <a:t>sqlperformance.com</a:t>
            </a:r>
            <a:r>
              <a:rPr lang="en-US" dirty="0" smtClean="0"/>
              <a:t>/2016/04/sql-server-2016/string-split-follow-up-1</a:t>
            </a:r>
          </a:p>
          <a:p>
            <a:r>
              <a:rPr lang="en-US" sz="1200" u="sng" kern="1200" dirty="0" smtClean="0">
                <a:solidFill>
                  <a:schemeClr val="tx1"/>
                </a:solidFill>
                <a:latin typeface="Calibri Light" pitchFamily="34" charset="0"/>
                <a:ea typeface="+mn-ea"/>
                <a:cs typeface="+mn-cs"/>
                <a:hlinkClick r:id="rId3"/>
              </a:rPr>
              <a:t>https://msdn.microsoft.com/en-us/library/mt684588.aspx</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29</a:t>
            </a:fld>
            <a:endParaRPr lang="en-US" dirty="0"/>
          </a:p>
        </p:txBody>
      </p:sp>
    </p:spTree>
    <p:extLst>
      <p:ext uri="{BB962C8B-B14F-4D97-AF65-F5344CB8AC3E}">
        <p14:creationId xmlns:p14="http://schemas.microsoft.com/office/powerpoint/2010/main" val="19552286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blogs.msdn.microsoft.com</a:t>
            </a:r>
            <a:r>
              <a:rPr lang="en-US" dirty="0" smtClean="0"/>
              <a:t>/</a:t>
            </a:r>
            <a:r>
              <a:rPr lang="en-US" dirty="0" err="1" smtClean="0"/>
              <a:t>sqlserverstorageengine</a:t>
            </a:r>
            <a:r>
              <a:rPr lang="en-US" dirty="0" smtClean="0"/>
              <a:t>/2016/06/23/increased-memory-size-for-in-memory-oltp-in-sql-server-2016/</a:t>
            </a:r>
          </a:p>
          <a:p>
            <a:r>
              <a:rPr lang="en-US" dirty="0" smtClean="0"/>
              <a:t>https://</a:t>
            </a:r>
            <a:r>
              <a:rPr lang="en-US" dirty="0" err="1" smtClean="0"/>
              <a:t>sqlperformance.com</a:t>
            </a:r>
            <a:r>
              <a:rPr lang="en-US" dirty="0" smtClean="0"/>
              <a:t>/2015/11/sql-server-2016/in-memory-</a:t>
            </a:r>
            <a:r>
              <a:rPr lang="en-US" dirty="0" err="1" smtClean="0"/>
              <a:t>oltp</a:t>
            </a:r>
            <a:r>
              <a:rPr lang="en-US" dirty="0" smtClean="0"/>
              <a:t>-enhancements</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30</a:t>
            </a:fld>
            <a:endParaRPr lang="en-US" dirty="0"/>
          </a:p>
        </p:txBody>
      </p:sp>
    </p:spTree>
    <p:extLst>
      <p:ext uri="{BB962C8B-B14F-4D97-AF65-F5344CB8AC3E}">
        <p14:creationId xmlns:p14="http://schemas.microsoft.com/office/powerpoint/2010/main" val="626825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blogs.technet.microsoft.com</a:t>
            </a:r>
            <a:r>
              <a:rPr lang="en-US" dirty="0" smtClean="0"/>
              <a:t>/</a:t>
            </a:r>
            <a:r>
              <a:rPr lang="en-US" dirty="0" err="1" smtClean="0"/>
              <a:t>dataplatforminsider</a:t>
            </a:r>
            <a:r>
              <a:rPr lang="en-US" dirty="0" smtClean="0"/>
              <a:t>/2016/03/07/technical-overview-sql-server-2016-release-candidate-0/</a:t>
            </a:r>
          </a:p>
          <a:p>
            <a:r>
              <a:rPr lang="en-US" dirty="0" smtClean="0"/>
              <a:t>http://</a:t>
            </a:r>
            <a:r>
              <a:rPr lang="en-US" dirty="0" err="1" smtClean="0"/>
              <a:t>www.sqlskills.com</a:t>
            </a:r>
            <a:r>
              <a:rPr lang="en-US" dirty="0" smtClean="0"/>
              <a:t>/blogs/</a:t>
            </a:r>
            <a:r>
              <a:rPr lang="en-US" dirty="0" err="1" smtClean="0"/>
              <a:t>glenn</a:t>
            </a:r>
            <a:r>
              <a:rPr lang="en-US" dirty="0" smtClean="0"/>
              <a:t>/using-alter-database-scoped-configuration-in-sql-server-2016/</a:t>
            </a:r>
          </a:p>
          <a:p>
            <a:r>
              <a:rPr lang="en-US" dirty="0" smtClean="0"/>
              <a:t>https://</a:t>
            </a:r>
            <a:r>
              <a:rPr lang="en-US" dirty="0" err="1" smtClean="0"/>
              <a:t>www.mssqltips.com</a:t>
            </a:r>
            <a:r>
              <a:rPr lang="en-US" dirty="0" smtClean="0"/>
              <a:t>/</a:t>
            </a:r>
            <a:r>
              <a:rPr lang="en-US" dirty="0" err="1" smtClean="0"/>
              <a:t>sqlservertip</a:t>
            </a:r>
            <a:r>
              <a:rPr lang="en-US" dirty="0" smtClean="0"/>
              <a:t>/4245/sql-server-2016-database-scoped-configuration-options/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a:t>
            </a:fld>
            <a:endParaRPr lang="en-US" dirty="0"/>
          </a:p>
        </p:txBody>
      </p:sp>
    </p:spTree>
    <p:extLst>
      <p:ext uri="{BB962C8B-B14F-4D97-AF65-F5344CB8AC3E}">
        <p14:creationId xmlns:p14="http://schemas.microsoft.com/office/powerpoint/2010/main" val="449006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www.sqlservercentral.com</a:t>
            </a:r>
            <a:r>
              <a:rPr lang="en-US" dirty="0" smtClean="0"/>
              <a:t>/blogs/</a:t>
            </a:r>
            <a:r>
              <a:rPr lang="en-US" dirty="0" err="1" smtClean="0"/>
              <a:t>db</a:t>
            </a:r>
            <a:r>
              <a:rPr lang="en-US" dirty="0" smtClean="0"/>
              <a:t>-newsfeed/2016/04/27/columnstore-index-enhancements-in-sql-server-2016/</a:t>
            </a:r>
          </a:p>
          <a:p>
            <a:r>
              <a:rPr lang="en-US" dirty="0" smtClean="0"/>
              <a:t>https://</a:t>
            </a:r>
            <a:r>
              <a:rPr lang="en-US" dirty="0" err="1" smtClean="0"/>
              <a:t>msdn.microsoft.com</a:t>
            </a:r>
            <a:r>
              <a:rPr lang="en-US" dirty="0" smtClean="0"/>
              <a:t>/</a:t>
            </a:r>
            <a:r>
              <a:rPr lang="en-US" dirty="0" err="1" smtClean="0"/>
              <a:t>en</a:t>
            </a:r>
            <a:r>
              <a:rPr lang="en-US" dirty="0" smtClean="0"/>
              <a:t>-us/library/dn934994.aspx</a:t>
            </a:r>
          </a:p>
          <a:p>
            <a:r>
              <a:rPr lang="en-US" dirty="0" smtClean="0"/>
              <a:t>https://</a:t>
            </a:r>
            <a:r>
              <a:rPr lang="en-US" dirty="0" err="1" smtClean="0"/>
              <a:t>www.infoq.com</a:t>
            </a:r>
            <a:r>
              <a:rPr lang="en-US" dirty="0" smtClean="0"/>
              <a:t>/news/2015/06/SQL-Server-CC</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31</a:t>
            </a:fld>
            <a:endParaRPr lang="en-US" dirty="0"/>
          </a:p>
        </p:txBody>
      </p:sp>
    </p:spTree>
    <p:extLst>
      <p:ext uri="{BB962C8B-B14F-4D97-AF65-F5344CB8AC3E}">
        <p14:creationId xmlns:p14="http://schemas.microsoft.com/office/powerpoint/2010/main" val="3581990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blogs.msdn.microsoft.com</a:t>
            </a:r>
            <a:r>
              <a:rPr lang="en-US" dirty="0" smtClean="0"/>
              <a:t>/</a:t>
            </a:r>
            <a:r>
              <a:rPr lang="en-US" dirty="0" err="1" smtClean="0"/>
              <a:t>sqlserverstorageengine</a:t>
            </a:r>
            <a:r>
              <a:rPr lang="en-US" dirty="0" smtClean="0"/>
              <a:t>/2015/11/03/drop-if-exists-new-thing-in-sql-server-2016/</a:t>
            </a:r>
          </a:p>
          <a:p>
            <a:r>
              <a:rPr lang="en-US" dirty="0" smtClean="0"/>
              <a:t>https://</a:t>
            </a:r>
            <a:r>
              <a:rPr lang="en-US" dirty="0" err="1" smtClean="0"/>
              <a:t>blogs.sentryone.com</a:t>
            </a:r>
            <a:r>
              <a:rPr lang="en-US" dirty="0" smtClean="0"/>
              <a:t>/</a:t>
            </a:r>
            <a:r>
              <a:rPr lang="en-US" dirty="0" err="1" smtClean="0"/>
              <a:t>aaronbertrand</a:t>
            </a:r>
            <a:r>
              <a:rPr lang="en-US" dirty="0" smtClean="0"/>
              <a:t>/t-sql-tuesday-080/</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32</a:t>
            </a:fld>
            <a:endParaRPr lang="en-US" dirty="0"/>
          </a:p>
        </p:txBody>
      </p:sp>
    </p:spTree>
    <p:extLst>
      <p:ext uri="{BB962C8B-B14F-4D97-AF65-F5344CB8AC3E}">
        <p14:creationId xmlns:p14="http://schemas.microsoft.com/office/powerpoint/2010/main" val="10138644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blogs.msdn.microsoft.com</a:t>
            </a:r>
            <a:r>
              <a:rPr lang="en-US" dirty="0" smtClean="0"/>
              <a:t>/</a:t>
            </a:r>
            <a:r>
              <a:rPr lang="en-US" dirty="0" err="1" smtClean="0"/>
              <a:t>sqlserverstorageengine</a:t>
            </a:r>
            <a:r>
              <a:rPr lang="en-US" dirty="0" smtClean="0"/>
              <a:t>/2015/11/03/drop-if-exists-new-thing-in-sql-server-2016/</a:t>
            </a:r>
          </a:p>
          <a:p>
            <a:r>
              <a:rPr lang="en-US" dirty="0" smtClean="0"/>
              <a:t>https://</a:t>
            </a:r>
            <a:r>
              <a:rPr lang="en-US" dirty="0" err="1" smtClean="0"/>
              <a:t>blogs.sentryone.com</a:t>
            </a:r>
            <a:r>
              <a:rPr lang="en-US" dirty="0" smtClean="0"/>
              <a:t>/</a:t>
            </a:r>
            <a:r>
              <a:rPr lang="en-US" dirty="0" err="1" smtClean="0"/>
              <a:t>aaronbertrand</a:t>
            </a:r>
            <a:r>
              <a:rPr lang="en-US" dirty="0" smtClean="0"/>
              <a:t>/t-sql-tuesday-080/</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33</a:t>
            </a:fld>
            <a:endParaRPr lang="en-US" dirty="0"/>
          </a:p>
        </p:txBody>
      </p:sp>
    </p:spTree>
    <p:extLst>
      <p:ext uri="{BB962C8B-B14F-4D97-AF65-F5344CB8AC3E}">
        <p14:creationId xmlns:p14="http://schemas.microsoft.com/office/powerpoint/2010/main" val="7167901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https://blogs.sentryone.com/</a:t>
            </a:r>
            <a:r>
              <a:rPr lang="en-US" dirty="0" err="1" smtClean="0"/>
              <a:t>melissaconnors</a:t>
            </a:r>
            <a:r>
              <a:rPr lang="en-US" dirty="0" smtClean="0"/>
              <a:t>/t-sql-tuesday-080-dbcc-clonedatabase/</a:t>
            </a:r>
          </a:p>
          <a:p>
            <a:r>
              <a:rPr lang="en-US" dirty="0" smtClean="0"/>
              <a:t>https://sqlperformance.com/2017/02/</a:t>
            </a:r>
            <a:r>
              <a:rPr lang="en-US" dirty="0" err="1" smtClean="0"/>
              <a:t>sql</a:t>
            </a:r>
            <a:r>
              <a:rPr lang="en-US" dirty="0" smtClean="0"/>
              <a:t>-performance/</a:t>
            </a:r>
            <a:r>
              <a:rPr lang="en-US" dirty="0" err="1" smtClean="0"/>
              <a:t>clonedatabase</a:t>
            </a:r>
            <a:r>
              <a:rPr lang="en-US" dirty="0" smtClean="0"/>
              <a:t>-query-store-testing</a:t>
            </a:r>
          </a:p>
          <a:p>
            <a:r>
              <a:rPr lang="en-US" dirty="0" smtClean="0"/>
              <a:t>https://sqlperformance.com/2016/08/</a:t>
            </a:r>
            <a:r>
              <a:rPr lang="en-US" dirty="0" err="1" smtClean="0"/>
              <a:t>sql</a:t>
            </a:r>
            <a:r>
              <a:rPr lang="en-US" dirty="0" smtClean="0"/>
              <a:t>-statistics/expanding-</a:t>
            </a:r>
            <a:r>
              <a:rPr lang="en-US" dirty="0" err="1" smtClean="0"/>
              <a:t>dbcc</a:t>
            </a:r>
            <a:r>
              <a:rPr lang="en-US" dirty="0" smtClean="0"/>
              <a:t>-</a:t>
            </a:r>
            <a:r>
              <a:rPr lang="en-US" dirty="0" err="1" smtClean="0"/>
              <a:t>clonedatabase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34</a:t>
            </a:fld>
            <a:endParaRPr lang="en-US" dirty="0"/>
          </a:p>
        </p:txBody>
      </p:sp>
    </p:spTree>
    <p:extLst>
      <p:ext uri="{BB962C8B-B14F-4D97-AF65-F5344CB8AC3E}">
        <p14:creationId xmlns:p14="http://schemas.microsoft.com/office/powerpoint/2010/main" val="19712449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docs.microsoft.com</a:t>
            </a:r>
            <a:r>
              <a:rPr lang="en-US" dirty="0" smtClean="0"/>
              <a:t>/</a:t>
            </a:r>
            <a:r>
              <a:rPr lang="en-US" dirty="0" err="1" smtClean="0"/>
              <a:t>en</a:t>
            </a:r>
            <a:r>
              <a:rPr lang="en-US" dirty="0" smtClean="0"/>
              <a:t>-us/</a:t>
            </a:r>
            <a:r>
              <a:rPr lang="en-US" dirty="0" err="1" smtClean="0"/>
              <a:t>sql</a:t>
            </a:r>
            <a:r>
              <a:rPr lang="en-US" dirty="0" smtClean="0"/>
              <a:t>/relational-databases/system-dynamic-management-views/sys-</a:t>
            </a:r>
            <a:r>
              <a:rPr lang="en-US" dirty="0" err="1" smtClean="0"/>
              <a:t>dm</a:t>
            </a:r>
            <a:r>
              <a:rPr lang="en-US" dirty="0" smtClean="0"/>
              <a:t>-</a:t>
            </a:r>
            <a:r>
              <a:rPr lang="en-US" dirty="0" err="1" smtClean="0"/>
              <a:t>db</a:t>
            </a:r>
            <a:r>
              <a:rPr lang="en-US" dirty="0" smtClean="0"/>
              <a:t>-stats-histogram-transact-</a:t>
            </a:r>
            <a:r>
              <a:rPr lang="en-US" dirty="0" err="1" smtClean="0"/>
              <a:t>sql</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35</a:t>
            </a:fld>
            <a:endParaRPr lang="en-US" dirty="0"/>
          </a:p>
        </p:txBody>
      </p:sp>
    </p:spTree>
    <p:extLst>
      <p:ext uri="{BB962C8B-B14F-4D97-AF65-F5344CB8AC3E}">
        <p14:creationId xmlns:p14="http://schemas.microsoft.com/office/powerpoint/2010/main" val="15983597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www.sqlservercentral.com</a:t>
            </a:r>
            <a:r>
              <a:rPr lang="en-US" dirty="0" smtClean="0"/>
              <a:t>/blogs/</a:t>
            </a:r>
            <a:r>
              <a:rPr lang="en-US" dirty="0" err="1" smtClean="0"/>
              <a:t>db</a:t>
            </a:r>
            <a:r>
              <a:rPr lang="en-US" dirty="0" smtClean="0"/>
              <a:t>-newsfeed/2016/04/27/columnstore-index-enhancements-in-sql-server-2016/</a:t>
            </a:r>
          </a:p>
          <a:p>
            <a:r>
              <a:rPr lang="en-US" dirty="0" smtClean="0"/>
              <a:t>https://</a:t>
            </a:r>
            <a:r>
              <a:rPr lang="en-US" dirty="0" err="1" smtClean="0"/>
              <a:t>msdn.microsoft.com</a:t>
            </a:r>
            <a:r>
              <a:rPr lang="en-US" dirty="0" smtClean="0"/>
              <a:t>/</a:t>
            </a:r>
            <a:r>
              <a:rPr lang="en-US" dirty="0" err="1" smtClean="0"/>
              <a:t>en</a:t>
            </a:r>
            <a:r>
              <a:rPr lang="en-US" dirty="0" smtClean="0"/>
              <a:t>-us/library/dn934994.aspx</a:t>
            </a:r>
          </a:p>
          <a:p>
            <a:r>
              <a:rPr lang="en-US" dirty="0" smtClean="0"/>
              <a:t>https://</a:t>
            </a:r>
            <a:r>
              <a:rPr lang="en-US" dirty="0" err="1" smtClean="0"/>
              <a:t>www.infoq.com</a:t>
            </a:r>
            <a:r>
              <a:rPr lang="en-US" dirty="0" smtClean="0"/>
              <a:t>/news/2015/06/SQL-Server-CC</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36</a:t>
            </a:fld>
            <a:endParaRPr lang="en-US" dirty="0"/>
          </a:p>
        </p:txBody>
      </p:sp>
    </p:spTree>
    <p:extLst>
      <p:ext uri="{BB962C8B-B14F-4D97-AF65-F5344CB8AC3E}">
        <p14:creationId xmlns:p14="http://schemas.microsoft.com/office/powerpoint/2010/main" val="15095617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docs.microsoft.com</a:t>
            </a:r>
            <a:r>
              <a:rPr lang="en-US" dirty="0" smtClean="0"/>
              <a:t>/</a:t>
            </a:r>
            <a:r>
              <a:rPr lang="en-US" dirty="0" err="1" smtClean="0"/>
              <a:t>en</a:t>
            </a:r>
            <a:r>
              <a:rPr lang="en-US" dirty="0" smtClean="0"/>
              <a:t>-us/</a:t>
            </a:r>
            <a:r>
              <a:rPr lang="en-US" dirty="0" err="1" smtClean="0"/>
              <a:t>sql</a:t>
            </a:r>
            <a:r>
              <a:rPr lang="en-US" dirty="0" smtClean="0"/>
              <a:t>/database-engine/configure-windows/what-s-new-in-</a:t>
            </a:r>
            <a:r>
              <a:rPr lang="en-US" dirty="0" err="1" smtClean="0"/>
              <a:t>sql</a:t>
            </a:r>
            <a:r>
              <a:rPr lang="en-US" dirty="0" smtClean="0"/>
              <a:t>-server-</a:t>
            </a:r>
            <a:r>
              <a:rPr lang="en-US" dirty="0" err="1" smtClean="0"/>
              <a:t>vnext</a:t>
            </a:r>
            <a:r>
              <a:rPr lang="en-US" dirty="0" smtClean="0"/>
              <a:t>-database-engine</a:t>
            </a:r>
          </a:p>
          <a:p>
            <a:r>
              <a:rPr lang="en-US" dirty="0" smtClean="0"/>
              <a:t>https</a:t>
            </a:r>
            <a:r>
              <a:rPr lang="en-US" dirty="0" smtClean="0"/>
              <a:t>://</a:t>
            </a:r>
            <a:r>
              <a:rPr lang="en-US" dirty="0" err="1" smtClean="0"/>
              <a:t>docs.microsoft.com</a:t>
            </a:r>
            <a:r>
              <a:rPr lang="en-US" dirty="0" smtClean="0"/>
              <a:t>/</a:t>
            </a:r>
            <a:r>
              <a:rPr lang="en-US" dirty="0" err="1" smtClean="0"/>
              <a:t>en</a:t>
            </a:r>
            <a:r>
              <a:rPr lang="en-US" dirty="0" smtClean="0"/>
              <a:t>-us/</a:t>
            </a:r>
            <a:r>
              <a:rPr lang="en-US" dirty="0" err="1" smtClean="0"/>
              <a:t>sql</a:t>
            </a:r>
            <a:r>
              <a:rPr lang="en-US" dirty="0" smtClean="0"/>
              <a:t>/relational-databases/system-dynamic-management-views/sys-</a:t>
            </a:r>
            <a:r>
              <a:rPr lang="en-US" dirty="0" err="1" smtClean="0"/>
              <a:t>dm</a:t>
            </a:r>
            <a:r>
              <a:rPr lang="en-US" dirty="0" smtClean="0"/>
              <a:t>-</a:t>
            </a:r>
            <a:r>
              <a:rPr lang="en-US" dirty="0" err="1" smtClean="0"/>
              <a:t>db</a:t>
            </a:r>
            <a:r>
              <a:rPr lang="en-US" dirty="0" smtClean="0"/>
              <a:t>-stats-histogram-transact-</a:t>
            </a:r>
            <a:r>
              <a:rPr lang="en-US" dirty="0" err="1" smtClean="0"/>
              <a:t>sql</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37</a:t>
            </a:fld>
            <a:endParaRPr lang="en-US" dirty="0"/>
          </a:p>
        </p:txBody>
      </p:sp>
    </p:spTree>
    <p:extLst>
      <p:ext uri="{BB962C8B-B14F-4D97-AF65-F5344CB8AC3E}">
        <p14:creationId xmlns:p14="http://schemas.microsoft.com/office/powerpoint/2010/main" val="1577592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38</a:t>
            </a:fld>
            <a:endParaRPr lang="en-US" dirty="0"/>
          </a:p>
        </p:txBody>
      </p:sp>
    </p:spTree>
    <p:extLst>
      <p:ext uri="{BB962C8B-B14F-4D97-AF65-F5344CB8AC3E}">
        <p14:creationId xmlns:p14="http://schemas.microsoft.com/office/powerpoint/2010/main" val="1810585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msdn.microsoft.com</a:t>
            </a:r>
            <a:r>
              <a:rPr lang="en-US" dirty="0" smtClean="0"/>
              <a:t>/</a:t>
            </a:r>
            <a:r>
              <a:rPr lang="en-US" dirty="0" err="1" smtClean="0"/>
              <a:t>en</a:t>
            </a:r>
            <a:r>
              <a:rPr lang="en-US" dirty="0" smtClean="0"/>
              <a:t>-us/library/dn935011.aspx</a:t>
            </a:r>
          </a:p>
          <a:p>
            <a:r>
              <a:rPr lang="en-US" dirty="0" smtClean="0"/>
              <a:t>https://</a:t>
            </a:r>
            <a:r>
              <a:rPr lang="en-US" dirty="0" err="1" smtClean="0"/>
              <a:t>azure.microsoft.com</a:t>
            </a:r>
            <a:r>
              <a:rPr lang="en-US" dirty="0" smtClean="0"/>
              <a:t>/</a:t>
            </a:r>
            <a:r>
              <a:rPr lang="en-US" dirty="0" err="1" smtClean="0"/>
              <a:t>en</a:t>
            </a:r>
            <a:r>
              <a:rPr lang="en-US" dirty="0" smtClean="0"/>
              <a:t>-us/services/</a:t>
            </a:r>
            <a:r>
              <a:rPr lang="en-US" dirty="0" err="1" smtClean="0"/>
              <a:t>sql</a:t>
            </a:r>
            <a:r>
              <a:rPr lang="en-US" dirty="0" smtClean="0"/>
              <a:t>-server-stretch-database/</a:t>
            </a:r>
          </a:p>
          <a:p>
            <a:r>
              <a:rPr lang="en-US" dirty="0" smtClean="0"/>
              <a:t>https://</a:t>
            </a:r>
            <a:r>
              <a:rPr lang="en-US" dirty="0" err="1" smtClean="0"/>
              <a:t>sqlperformance.com</a:t>
            </a:r>
            <a:r>
              <a:rPr lang="en-US" dirty="0" smtClean="0"/>
              <a:t>/2015/08/sql-server-2016/intro-stretch-database</a:t>
            </a:r>
          </a:p>
          <a:p>
            <a:r>
              <a:rPr lang="en-US" dirty="0" smtClean="0"/>
              <a:t>EXPENSIVE!!!:</a:t>
            </a:r>
          </a:p>
          <a:p>
            <a:r>
              <a:rPr lang="en-US" dirty="0" smtClean="0"/>
              <a:t>https://</a:t>
            </a:r>
            <a:r>
              <a:rPr lang="en-US" dirty="0" err="1" smtClean="0"/>
              <a:t>sqlperformance.com</a:t>
            </a:r>
            <a:r>
              <a:rPr lang="en-US" dirty="0" smtClean="0"/>
              <a:t>/2016/06/sql-server-2016/stretch-database-</a:t>
            </a:r>
            <a:r>
              <a:rPr lang="en-US" dirty="0" err="1" smtClean="0"/>
              <a:t>rtm</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a:t>
            </a:fld>
            <a:endParaRPr lang="en-US" dirty="0"/>
          </a:p>
        </p:txBody>
      </p:sp>
    </p:spTree>
    <p:extLst>
      <p:ext uri="{BB962C8B-B14F-4D97-AF65-F5344CB8AC3E}">
        <p14:creationId xmlns:p14="http://schemas.microsoft.com/office/powerpoint/2010/main" val="1327602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sqlperformance.com</a:t>
            </a:r>
            <a:r>
              <a:rPr lang="en-US" dirty="0" smtClean="0"/>
              <a:t>/2015/12/sql-server-2016/availability-group-enhancements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a:t>
            </a:fld>
            <a:endParaRPr lang="en-US" dirty="0"/>
          </a:p>
        </p:txBody>
      </p:sp>
    </p:spTree>
    <p:extLst>
      <p:ext uri="{BB962C8B-B14F-4D97-AF65-F5344CB8AC3E}">
        <p14:creationId xmlns:p14="http://schemas.microsoft.com/office/powerpoint/2010/main" val="1585430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sqlperformance.com</a:t>
            </a:r>
            <a:r>
              <a:rPr lang="en-US" dirty="0" smtClean="0"/>
              <a:t>/2015/10/</a:t>
            </a:r>
            <a:r>
              <a:rPr lang="en-US" dirty="0" err="1" smtClean="0"/>
              <a:t>sql</a:t>
            </a:r>
            <a:r>
              <a:rPr lang="en-US" dirty="0" smtClean="0"/>
              <a:t>-performance/service-broker-enhancements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a:t>
            </a:fld>
            <a:endParaRPr lang="en-US" dirty="0"/>
          </a:p>
        </p:txBody>
      </p:sp>
    </p:spTree>
    <p:extLst>
      <p:ext uri="{BB962C8B-B14F-4D97-AF65-F5344CB8AC3E}">
        <p14:creationId xmlns:p14="http://schemas.microsoft.com/office/powerpoint/2010/main" val="2093608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blogs.msdn.microsoft.com</a:t>
            </a:r>
            <a:r>
              <a:rPr lang="en-US" dirty="0" smtClean="0"/>
              <a:t>/</a:t>
            </a:r>
            <a:r>
              <a:rPr lang="en-US" dirty="0" err="1" smtClean="0"/>
              <a:t>sqlserverstorageengine</a:t>
            </a:r>
            <a:r>
              <a:rPr lang="en-US" dirty="0" smtClean="0"/>
              <a:t>/2015/11/03/drop-if-exists-new-thing-in-sql-server-2016/</a:t>
            </a:r>
          </a:p>
          <a:p>
            <a:r>
              <a:rPr lang="en-US" dirty="0" smtClean="0"/>
              <a:t>https://</a:t>
            </a:r>
            <a:r>
              <a:rPr lang="en-US" dirty="0" err="1" smtClean="0"/>
              <a:t>blogs.sentryone.com</a:t>
            </a:r>
            <a:r>
              <a:rPr lang="en-US" dirty="0" smtClean="0"/>
              <a:t>/</a:t>
            </a:r>
            <a:r>
              <a:rPr lang="en-US" dirty="0" err="1" smtClean="0"/>
              <a:t>aaronbertrand</a:t>
            </a:r>
            <a:r>
              <a:rPr lang="en-US" dirty="0" smtClean="0"/>
              <a:t>/t-sql-tuesday-080/</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8</a:t>
            </a:fld>
            <a:endParaRPr lang="en-US" dirty="0"/>
          </a:p>
        </p:txBody>
      </p:sp>
    </p:spTree>
    <p:extLst>
      <p:ext uri="{BB962C8B-B14F-4D97-AF65-F5344CB8AC3E}">
        <p14:creationId xmlns:p14="http://schemas.microsoft.com/office/powerpoint/2010/main" val="59356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sqlperformance.com</a:t>
            </a:r>
            <a:r>
              <a:rPr lang="en-US" dirty="0" smtClean="0"/>
              <a:t>/2015/02/</a:t>
            </a:r>
            <a:r>
              <a:rPr lang="en-US" dirty="0" err="1" smtClean="0"/>
              <a:t>sql</a:t>
            </a:r>
            <a:r>
              <a:rPr lang="en-US" dirty="0" smtClean="0"/>
              <a:t>-performance/more-online-operations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9</a:t>
            </a:fld>
            <a:endParaRPr lang="en-US" dirty="0"/>
          </a:p>
        </p:txBody>
      </p:sp>
    </p:spTree>
    <p:extLst>
      <p:ext uri="{BB962C8B-B14F-4D97-AF65-F5344CB8AC3E}">
        <p14:creationId xmlns:p14="http://schemas.microsoft.com/office/powerpoint/2010/main" val="3988079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Calibri Light" pitchFamily="34" charset="0"/>
                <a:ea typeface="+mn-ea"/>
                <a:cs typeface="+mn-cs"/>
              </a:rPr>
              <a:t>https://</a:t>
            </a:r>
            <a:r>
              <a:rPr lang="en-US" sz="1200" b="0" i="0" kern="1200" dirty="0" err="1" smtClean="0">
                <a:solidFill>
                  <a:schemeClr val="tx1"/>
                </a:solidFill>
                <a:effectLst/>
                <a:latin typeface="Calibri Light" pitchFamily="34" charset="0"/>
                <a:ea typeface="+mn-ea"/>
                <a:cs typeface="+mn-cs"/>
              </a:rPr>
              <a:t>msdn.microsoft.com</a:t>
            </a:r>
            <a:r>
              <a:rPr lang="en-US" sz="1200" b="0" i="0" kern="1200" dirty="0" smtClean="0">
                <a:solidFill>
                  <a:schemeClr val="tx1"/>
                </a:solidFill>
                <a:effectLst/>
                <a:latin typeface="Calibri Light" pitchFamily="34" charset="0"/>
                <a:ea typeface="+mn-ea"/>
                <a:cs typeface="+mn-cs"/>
              </a:rPr>
              <a:t>/</a:t>
            </a:r>
            <a:r>
              <a:rPr lang="en-US" sz="1200" b="0" i="0" kern="1200" dirty="0" err="1" smtClean="0">
                <a:solidFill>
                  <a:schemeClr val="tx1"/>
                </a:solidFill>
                <a:effectLst/>
                <a:latin typeface="Calibri Light" pitchFamily="34" charset="0"/>
                <a:ea typeface="+mn-ea"/>
                <a:cs typeface="+mn-cs"/>
              </a:rPr>
              <a:t>en</a:t>
            </a:r>
            <a:r>
              <a:rPr lang="en-US" sz="1200" b="0" i="0" kern="1200" dirty="0" smtClean="0">
                <a:solidFill>
                  <a:schemeClr val="tx1"/>
                </a:solidFill>
                <a:effectLst/>
                <a:latin typeface="Calibri Light" pitchFamily="34" charset="0"/>
                <a:ea typeface="+mn-ea"/>
                <a:cs typeface="+mn-cs"/>
              </a:rPr>
              <a:t>-us/library/ms176064.aspx</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10</a:t>
            </a:fld>
            <a:endParaRPr lang="en-US" dirty="0"/>
          </a:p>
        </p:txBody>
      </p:sp>
    </p:spTree>
    <p:extLst>
      <p:ext uri="{BB962C8B-B14F-4D97-AF65-F5344CB8AC3E}">
        <p14:creationId xmlns:p14="http://schemas.microsoft.com/office/powerpoint/2010/main" val="1056379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tif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tif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tif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tif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tif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tif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tif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tiff"/></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32780" name="Title 32779"/>
          <p:cNvSpPr>
            <a:spLocks noGrp="1" noChangeArrowheads="1"/>
          </p:cNvSpPr>
          <p:nvPr>
            <p:ph type="ctrTitle"/>
          </p:nvPr>
        </p:nvSpPr>
        <p:spPr>
          <a:xfrm>
            <a:off x="685800" y="400050"/>
            <a:ext cx="7772400" cy="1885950"/>
          </a:xfrm>
          <a:noFill/>
        </p:spPr>
        <p:txBody>
          <a:bodyPr anchor="b"/>
          <a:lstStyle>
            <a:lvl1pPr algn="r">
              <a:defRPr sz="3200" b="1">
                <a:solidFill>
                  <a:schemeClr val="bg1">
                    <a:lumMod val="50000"/>
                  </a:schemeClr>
                </a:solidFill>
                <a:effectLst>
                  <a:outerShdw blurRad="38100" dist="38100" dir="2700000" algn="tl">
                    <a:srgbClr val="000000">
                      <a:alpha val="43137"/>
                    </a:srgbClr>
                  </a:outerShdw>
                </a:effectLst>
                <a:latin typeface="Ubuntu" charset="0"/>
                <a:ea typeface="Ubuntu" charset="0"/>
                <a:cs typeface="Ubuntu" charset="0"/>
              </a:defRPr>
            </a:lvl1pPr>
          </a:lstStyle>
          <a:p>
            <a:r>
              <a:rPr lang="en-US" smtClean="0"/>
              <a:t>Click to edit Master title style</a:t>
            </a:r>
            <a:endParaRPr lang="en-US" dirty="0"/>
          </a:p>
        </p:txBody>
      </p:sp>
      <p:sp>
        <p:nvSpPr>
          <p:cNvPr id="32781" name="Subtitle 32780"/>
          <p:cNvSpPr>
            <a:spLocks noGrp="1" noChangeArrowheads="1"/>
          </p:cNvSpPr>
          <p:nvPr>
            <p:ph type="subTitle" idx="1"/>
          </p:nvPr>
        </p:nvSpPr>
        <p:spPr>
          <a:xfrm>
            <a:off x="2057400" y="2343150"/>
            <a:ext cx="6400800" cy="971550"/>
          </a:xfrm>
        </p:spPr>
        <p:txBody>
          <a:bodyPr/>
          <a:lstStyle>
            <a:lvl1pPr marL="0" indent="0" algn="r">
              <a:buNone/>
              <a:defRPr b="0">
                <a:latin typeface="Ubuntu" charset="0"/>
                <a:ea typeface="Ubuntu" charset="0"/>
                <a:cs typeface="Ubuntu" charset="0"/>
              </a:defRPr>
            </a:lvl1pPr>
          </a:lstStyle>
          <a:p>
            <a:r>
              <a:rPr lang="en-US" smtClean="0"/>
              <a:t>Click to edit Master subtitle style</a:t>
            </a:r>
            <a:endParaRPr lang="en-US" dirty="0"/>
          </a:p>
        </p:txBody>
      </p:sp>
      <p:pic>
        <p:nvPicPr>
          <p:cNvPr id="7" name="Picture 6"/>
          <p:cNvPicPr>
            <a:picLocks noChangeAspect="1"/>
          </p:cNvPicPr>
          <p:nvPr userDrawn="1"/>
        </p:nvPicPr>
        <p:blipFill>
          <a:blip r:embed="rId2"/>
          <a:stretch>
            <a:fillRect/>
          </a:stretch>
        </p:blipFill>
        <p:spPr>
          <a:xfrm>
            <a:off x="7194550" y="4239830"/>
            <a:ext cx="1949450" cy="903670"/>
          </a:xfrm>
          <a:prstGeom prst="rect">
            <a:avLst/>
          </a:prstGeom>
        </p:spPr>
      </p:pic>
    </p:spTree>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375"/>
            <a:ext cx="6858000" cy="17907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628650" y="4767263"/>
            <a:ext cx="2057400" cy="274637"/>
          </a:xfrm>
          <a:prstGeom prst="rect">
            <a:avLst/>
          </a:prstGeom>
        </p:spPr>
        <p:txBody>
          <a:bodyPr/>
          <a:lstStyle/>
          <a:p>
            <a:fld id="{AEA57353-48A4-574F-8A8C-E3A315F50EF2}" type="datetimeFigureOut">
              <a:rPr lang="en-US" smtClean="0"/>
              <a:t>4/6/17</a:t>
            </a:fld>
            <a:endParaRPr lang="en-US"/>
          </a:p>
        </p:txBody>
      </p:sp>
      <p:sp>
        <p:nvSpPr>
          <p:cNvPr id="5" name="Footer Placeholder 4"/>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4637"/>
          </a:xfrm>
          <a:prstGeom prst="rect">
            <a:avLst/>
          </a:prstGeom>
        </p:spPr>
        <p:txBody>
          <a:bodyPr/>
          <a:lstStyle/>
          <a:p>
            <a:fld id="{37FAA45A-4786-0342-9310-EE28C1F3D46B}" type="slidenum">
              <a:rPr lang="en-US" smtClean="0"/>
              <a:t>‹#›</a:t>
            </a:fld>
            <a:endParaRPr lang="en-US"/>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8650" y="4767263"/>
            <a:ext cx="2057400" cy="274637"/>
          </a:xfrm>
          <a:prstGeom prst="rect">
            <a:avLst/>
          </a:prstGeom>
        </p:spPr>
        <p:txBody>
          <a:bodyPr/>
          <a:lstStyle/>
          <a:p>
            <a:fld id="{AEA57353-48A4-574F-8A8C-E3A315F50EF2}" type="datetimeFigureOut">
              <a:rPr lang="en-US" smtClean="0"/>
              <a:t>4/6/17</a:t>
            </a:fld>
            <a:endParaRPr lang="en-US"/>
          </a:p>
        </p:txBody>
      </p:sp>
      <p:sp>
        <p:nvSpPr>
          <p:cNvPr id="5" name="Footer Placeholder 4"/>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4637"/>
          </a:xfrm>
          <a:prstGeom prst="rect">
            <a:avLst/>
          </a:prstGeom>
        </p:spPr>
        <p:txBody>
          <a:bodyPr/>
          <a:lstStyle/>
          <a:p>
            <a:fld id="{37FAA45A-4786-0342-9310-EE28C1F3D46B}" type="slidenum">
              <a:rPr lang="en-US" smtClean="0"/>
              <a:t>‹#›</a:t>
            </a:fld>
            <a:endParaRPr lang="en-US"/>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39950"/>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28650" y="4767263"/>
            <a:ext cx="2057400" cy="274637"/>
          </a:xfrm>
          <a:prstGeom prst="rect">
            <a:avLst/>
          </a:prstGeom>
        </p:spPr>
        <p:txBody>
          <a:bodyPr/>
          <a:lstStyle/>
          <a:p>
            <a:fld id="{AEA57353-48A4-574F-8A8C-E3A315F50EF2}" type="datetimeFigureOut">
              <a:rPr lang="en-US" smtClean="0"/>
              <a:t>4/6/17</a:t>
            </a:fld>
            <a:endParaRPr lang="en-US"/>
          </a:p>
        </p:txBody>
      </p:sp>
      <p:sp>
        <p:nvSpPr>
          <p:cNvPr id="5" name="Footer Placeholder 4"/>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4637"/>
          </a:xfrm>
          <a:prstGeom prst="rect">
            <a:avLst/>
          </a:prstGeom>
        </p:spPr>
        <p:txBody>
          <a:bodyPr/>
          <a:lstStyle/>
          <a:p>
            <a:fld id="{37FAA45A-4786-0342-9310-EE28C1F3D46B}" type="slidenum">
              <a:rPr lang="en-US" smtClean="0"/>
              <a:t>‹#›</a:t>
            </a:fld>
            <a:endParaRPr lang="en-US"/>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70013"/>
            <a:ext cx="3867150" cy="3262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0013"/>
            <a:ext cx="3867150" cy="3262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8650" y="4767263"/>
            <a:ext cx="2057400" cy="274637"/>
          </a:xfrm>
          <a:prstGeom prst="rect">
            <a:avLst/>
          </a:prstGeom>
        </p:spPr>
        <p:txBody>
          <a:bodyPr/>
          <a:lstStyle/>
          <a:p>
            <a:fld id="{AEA57353-48A4-574F-8A8C-E3A315F50EF2}" type="datetimeFigureOut">
              <a:rPr lang="en-US" smtClean="0"/>
              <a:t>4/6/17</a:t>
            </a:fld>
            <a:endParaRPr lang="en-US"/>
          </a:p>
        </p:txBody>
      </p:sp>
      <p:sp>
        <p:nvSpPr>
          <p:cNvPr id="6" name="Footer Placeholder 5"/>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4767263"/>
            <a:ext cx="2057400" cy="274637"/>
          </a:xfrm>
          <a:prstGeom prst="rect">
            <a:avLst/>
          </a:prstGeom>
        </p:spPr>
        <p:txBody>
          <a:bodyPr/>
          <a:lstStyle/>
          <a:p>
            <a:fld id="{37FAA45A-4786-0342-9310-EE28C1F3D46B}" type="slidenum">
              <a:rPr lang="en-US" smtClean="0"/>
              <a:t>‹#›</a:t>
            </a:fld>
            <a:endParaRPr lang="en-US"/>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4638"/>
            <a:ext cx="7886700" cy="99377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1879600"/>
            <a:ext cx="3868737" cy="27622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1879600"/>
            <a:ext cx="3887788" cy="27622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28650" y="4767263"/>
            <a:ext cx="2057400" cy="274637"/>
          </a:xfrm>
          <a:prstGeom prst="rect">
            <a:avLst/>
          </a:prstGeom>
        </p:spPr>
        <p:txBody>
          <a:bodyPr/>
          <a:lstStyle/>
          <a:p>
            <a:fld id="{AEA57353-48A4-574F-8A8C-E3A315F50EF2}" type="datetimeFigureOut">
              <a:rPr lang="en-US" smtClean="0"/>
              <a:t>4/6/17</a:t>
            </a:fld>
            <a:endParaRPr lang="en-US"/>
          </a:p>
        </p:txBody>
      </p:sp>
      <p:sp>
        <p:nvSpPr>
          <p:cNvPr id="8" name="Footer Placeholder 7"/>
          <p:cNvSpPr>
            <a:spLocks noGrp="1"/>
          </p:cNvSpPr>
          <p:nvPr>
            <p:ph type="ftr" sz="quarter" idx="11"/>
          </p:nvPr>
        </p:nvSpPr>
        <p:spPr>
          <a:xfrm>
            <a:off x="3028950" y="4767263"/>
            <a:ext cx="30861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4767263"/>
            <a:ext cx="2057400" cy="274637"/>
          </a:xfrm>
          <a:prstGeom prst="rect">
            <a:avLst/>
          </a:prstGeom>
        </p:spPr>
        <p:txBody>
          <a:bodyPr/>
          <a:lstStyle/>
          <a:p>
            <a:fld id="{37FAA45A-4786-0342-9310-EE28C1F3D46B}" type="slidenum">
              <a:rPr lang="en-US" smtClean="0"/>
              <a:t>‹#›</a:t>
            </a:fld>
            <a:endParaRPr lang="en-US"/>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28650" y="4767263"/>
            <a:ext cx="2057400" cy="274637"/>
          </a:xfrm>
          <a:prstGeom prst="rect">
            <a:avLst/>
          </a:prstGeom>
        </p:spPr>
        <p:txBody>
          <a:bodyPr/>
          <a:lstStyle/>
          <a:p>
            <a:fld id="{AEA57353-48A4-574F-8A8C-E3A315F50EF2}" type="datetimeFigureOut">
              <a:rPr lang="en-US" smtClean="0"/>
              <a:t>4/6/17</a:t>
            </a:fld>
            <a:endParaRPr lang="en-US"/>
          </a:p>
        </p:txBody>
      </p:sp>
      <p:sp>
        <p:nvSpPr>
          <p:cNvPr id="4" name="Footer Placeholder 3"/>
          <p:cNvSpPr>
            <a:spLocks noGrp="1"/>
          </p:cNvSpPr>
          <p:nvPr>
            <p:ph type="ftr" sz="quarter" idx="11"/>
          </p:nvPr>
        </p:nvSpPr>
        <p:spPr>
          <a:xfrm>
            <a:off x="3028950" y="4767263"/>
            <a:ext cx="3086100" cy="274637"/>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4767263"/>
            <a:ext cx="2057400" cy="274637"/>
          </a:xfrm>
          <a:prstGeom prst="rect">
            <a:avLst/>
          </a:prstGeom>
        </p:spPr>
        <p:txBody>
          <a:bodyPr/>
          <a:lstStyle/>
          <a:p>
            <a:fld id="{37FAA45A-4786-0342-9310-EE28C1F3D46B}" type="slidenum">
              <a:rPr lang="en-US" smtClean="0"/>
              <a:t>‹#›</a:t>
            </a:fld>
            <a:endParaRPr lang="en-US"/>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4637"/>
          </a:xfrm>
          <a:prstGeom prst="rect">
            <a:avLst/>
          </a:prstGeom>
        </p:spPr>
        <p:txBody>
          <a:bodyPr/>
          <a:lstStyle/>
          <a:p>
            <a:fld id="{AEA57353-48A4-574F-8A8C-E3A315F50EF2}" type="datetimeFigureOut">
              <a:rPr lang="en-US" smtClean="0"/>
              <a:t>4/6/17</a:t>
            </a:fld>
            <a:endParaRPr lang="en-US"/>
          </a:p>
        </p:txBody>
      </p:sp>
      <p:sp>
        <p:nvSpPr>
          <p:cNvPr id="3" name="Footer Placeholder 2"/>
          <p:cNvSpPr>
            <a:spLocks noGrp="1"/>
          </p:cNvSpPr>
          <p:nvPr>
            <p:ph type="ftr" sz="quarter" idx="11"/>
          </p:nvPr>
        </p:nvSpPr>
        <p:spPr>
          <a:xfrm>
            <a:off x="3028950" y="4767263"/>
            <a:ext cx="3086100" cy="274637"/>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4767263"/>
            <a:ext cx="2057400" cy="274637"/>
          </a:xfrm>
          <a:prstGeom prst="rect">
            <a:avLst/>
          </a:prstGeom>
        </p:spPr>
        <p:txBody>
          <a:bodyPr/>
          <a:lstStyle/>
          <a:p>
            <a:fld id="{37FAA45A-4786-0342-9310-EE28C1F3D46B}" type="slidenum">
              <a:rPr lang="en-US" smtClean="0"/>
              <a:t>‹#›</a:t>
            </a:fld>
            <a:endParaRPr lang="en-US"/>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4767263"/>
            <a:ext cx="2057400" cy="274637"/>
          </a:xfrm>
          <a:prstGeom prst="rect">
            <a:avLst/>
          </a:prstGeom>
        </p:spPr>
        <p:txBody>
          <a:bodyPr/>
          <a:lstStyle/>
          <a:p>
            <a:fld id="{AEA57353-48A4-574F-8A8C-E3A315F50EF2}" type="datetimeFigureOut">
              <a:rPr lang="en-US" smtClean="0"/>
              <a:t>4/6/17</a:t>
            </a:fld>
            <a:endParaRPr lang="en-US"/>
          </a:p>
        </p:txBody>
      </p:sp>
      <p:sp>
        <p:nvSpPr>
          <p:cNvPr id="6" name="Footer Placeholder 5"/>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4767263"/>
            <a:ext cx="2057400" cy="274637"/>
          </a:xfrm>
          <a:prstGeom prst="rect">
            <a:avLst/>
          </a:prstGeom>
        </p:spPr>
        <p:txBody>
          <a:bodyPr/>
          <a:lstStyle/>
          <a:p>
            <a:fld id="{37FAA45A-4786-0342-9310-EE28C1F3D46B}" type="slidenum">
              <a:rPr lang="en-US" smtClean="0"/>
              <a:t>‹#›</a:t>
            </a:fld>
            <a:endParaRPr lang="en-US"/>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4767263"/>
            <a:ext cx="2057400" cy="274637"/>
          </a:xfrm>
          <a:prstGeom prst="rect">
            <a:avLst/>
          </a:prstGeom>
        </p:spPr>
        <p:txBody>
          <a:bodyPr/>
          <a:lstStyle/>
          <a:p>
            <a:fld id="{AEA57353-48A4-574F-8A8C-E3A315F50EF2}" type="datetimeFigureOut">
              <a:rPr lang="en-US" smtClean="0"/>
              <a:t>4/6/17</a:t>
            </a:fld>
            <a:endParaRPr lang="en-US"/>
          </a:p>
        </p:txBody>
      </p:sp>
      <p:sp>
        <p:nvSpPr>
          <p:cNvPr id="6" name="Footer Placeholder 5"/>
          <p:cNvSpPr>
            <a:spLocks noGrp="1"/>
          </p:cNvSpPr>
          <p:nvPr>
            <p:ph type="ftr" sz="quarter" idx="11"/>
          </p:nvPr>
        </p:nvSpPr>
        <p:spPr>
          <a:xfrm>
            <a:off x="3028950" y="4767263"/>
            <a:ext cx="30861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4767263"/>
            <a:ext cx="2057400" cy="274637"/>
          </a:xfrm>
          <a:prstGeom prst="rect">
            <a:avLst/>
          </a:prstGeom>
        </p:spPr>
        <p:txBody>
          <a:bodyPr/>
          <a:lstStyle/>
          <a:p>
            <a:fld id="{37FAA45A-4786-0342-9310-EE28C1F3D46B}" type="slidenum">
              <a:rPr lang="en-US" smtClean="0"/>
              <a:t>‹#›</a:t>
            </a:fld>
            <a:endParaRPr lang="en-US"/>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8650" y="4767263"/>
            <a:ext cx="2057400" cy="274637"/>
          </a:xfrm>
          <a:prstGeom prst="rect">
            <a:avLst/>
          </a:prstGeom>
        </p:spPr>
        <p:txBody>
          <a:bodyPr/>
          <a:lstStyle/>
          <a:p>
            <a:fld id="{AEA57353-48A4-574F-8A8C-E3A315F50EF2}" type="datetimeFigureOut">
              <a:rPr lang="en-US" smtClean="0"/>
              <a:t>4/6/17</a:t>
            </a:fld>
            <a:endParaRPr lang="en-US"/>
          </a:p>
        </p:txBody>
      </p:sp>
      <p:sp>
        <p:nvSpPr>
          <p:cNvPr id="5" name="Footer Placeholder 4"/>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4637"/>
          </a:xfrm>
          <a:prstGeom prst="rect">
            <a:avLst/>
          </a:prstGeom>
        </p:spPr>
        <p:txBody>
          <a:bodyPr/>
          <a:lstStyle/>
          <a:p>
            <a:fld id="{37FAA45A-4786-0342-9310-EE28C1F3D46B}" type="slidenum">
              <a:rPr lang="en-US" smtClean="0"/>
              <a:t>‹#›</a:t>
            </a:fld>
            <a:endParaRPr lang="en-US"/>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rtlCol="0"/>
          <a:lstStyle>
            <a:lvl1pPr marL="0" indent="0" algn="ctr" defTabSz="-13872816" rtl="0" eaLnBrk="1" fontAlgn="base" hangingPunct="1">
              <a:spcBef>
                <a:spcPct val="0"/>
              </a:spcBef>
              <a:spcAft>
                <a:spcPct val="0"/>
              </a:spcAft>
              <a:defRPr lang="en-US" sz="2800" b="1" dirty="0">
                <a:solidFill>
                  <a:schemeClr val="tx2"/>
                </a:solidFill>
                <a:latin typeface="Ubuntu" charset="0"/>
                <a:ea typeface="Ubuntu" charset="0"/>
                <a:cs typeface="Ubuntu"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028700"/>
            <a:ext cx="8229600" cy="3200400"/>
          </a:xfrm>
        </p:spPr>
        <p:txBody>
          <a:bodyPr rtlCol="0"/>
          <a:lstStyle>
            <a:lvl1pPr>
              <a:buClrTx/>
              <a:buFont typeface="Wingdings" pitchFamily="2" charset="2"/>
              <a:buChar char="§"/>
              <a:defRPr sz="2000" b="1">
                <a:latin typeface="Ubuntu" charset="0"/>
                <a:ea typeface="Ubuntu" charset="0"/>
                <a:cs typeface="Ubuntu" charset="0"/>
              </a:defRPr>
            </a:lvl1pPr>
            <a:lvl2pPr>
              <a:buClrTx/>
              <a:buFont typeface="Wingdings" pitchFamily="2" charset="2"/>
              <a:buChar char="o"/>
              <a:defRPr sz="1800" b="0">
                <a:latin typeface="Ubuntu" charset="0"/>
                <a:ea typeface="Ubuntu" charset="0"/>
                <a:cs typeface="Ubuntu" charset="0"/>
              </a:defRPr>
            </a:lvl2pPr>
            <a:lvl3pPr>
              <a:buClrTx/>
              <a:buFont typeface="Wingdings" pitchFamily="2" charset="2"/>
              <a:buChar char="o"/>
              <a:defRPr sz="1600" b="0">
                <a:latin typeface="Ubuntu" charset="0"/>
                <a:ea typeface="Ubuntu" charset="0"/>
                <a:cs typeface="Ubuntu" charset="0"/>
              </a:defRPr>
            </a:lvl3pPr>
            <a:lvl4pPr>
              <a:buClrTx/>
              <a:buFont typeface="Wingdings" pitchFamily="2" charset="2"/>
              <a:buChar char="o"/>
              <a:defRPr sz="1400" b="0">
                <a:latin typeface="Ubuntu" charset="0"/>
                <a:ea typeface="Ubuntu" charset="0"/>
                <a:cs typeface="Ubuntu" charset="0"/>
              </a:defRPr>
            </a:lvl4pPr>
            <a:lvl5pPr>
              <a:buClrTx/>
              <a:buFont typeface="Wingdings" pitchFamily="2" charset="2"/>
              <a:buChar char="o"/>
              <a:defRPr sz="1200" b="0">
                <a:latin typeface="Ubuntu" charset="0"/>
                <a:ea typeface="Ubuntu" charset="0"/>
                <a:cs typeface="Ubuntu" charset="0"/>
              </a:defRPr>
            </a:lvl5pPr>
          </a:lstStyle>
          <a:p>
            <a:pPr lvl="0"/>
            <a:r>
              <a:rPr lang="en-US"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2"/>
          <a:stretch>
            <a:fillRect/>
          </a:stretch>
        </p:blipFill>
        <p:spPr>
          <a:xfrm>
            <a:off x="7194550" y="4239830"/>
            <a:ext cx="1949450" cy="903670"/>
          </a:xfrm>
          <a:prstGeom prst="rect">
            <a:avLst/>
          </a:prstGeom>
        </p:spPr>
      </p:pic>
    </p:spTree>
    <p:extLst/>
  </p:cSld>
  <p:clrMapOvr>
    <a:masterClrMapping/>
  </p:clrMapOvr>
  <p:transition>
    <p:fade/>
  </p:transition>
  <p:timing>
    <p:tnLst>
      <p:par>
        <p:cTn id="1" dur="indefinite" restart="never" nodeType="tmRoot"/>
      </p:par>
    </p:tnLst>
  </p:timing>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4638"/>
            <a:ext cx="1971675" cy="4357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4638"/>
            <a:ext cx="5762625" cy="4357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8650" y="4767263"/>
            <a:ext cx="2057400" cy="274637"/>
          </a:xfrm>
          <a:prstGeom prst="rect">
            <a:avLst/>
          </a:prstGeom>
        </p:spPr>
        <p:txBody>
          <a:bodyPr/>
          <a:lstStyle/>
          <a:p>
            <a:fld id="{AEA57353-48A4-574F-8A8C-E3A315F50EF2}" type="datetimeFigureOut">
              <a:rPr lang="en-US" smtClean="0"/>
              <a:t>4/6/17</a:t>
            </a:fld>
            <a:endParaRPr lang="en-US"/>
          </a:p>
        </p:txBody>
      </p:sp>
      <p:sp>
        <p:nvSpPr>
          <p:cNvPr id="5" name="Footer Placeholder 4"/>
          <p:cNvSpPr>
            <a:spLocks noGrp="1"/>
          </p:cNvSpPr>
          <p:nvPr>
            <p:ph type="ftr" sz="quarter" idx="11"/>
          </p:nvPr>
        </p:nvSpPr>
        <p:spPr>
          <a:xfrm>
            <a:off x="3028950" y="4767263"/>
            <a:ext cx="30861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4637"/>
          </a:xfrm>
          <a:prstGeom prst="rect">
            <a:avLst/>
          </a:prstGeom>
        </p:spPr>
        <p:txBody>
          <a:bodyPr/>
          <a:lstStyle/>
          <a:p>
            <a:fld id="{37FAA45A-4786-0342-9310-EE28C1F3D46B}" type="slidenum">
              <a:rPr lang="en-US" smtClean="0"/>
              <a:t>‹#›</a:t>
            </a:fld>
            <a:endParaRPr lang="en-US"/>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p:spPr>
        <p:txBody>
          <a:bodyPr rtlCol="0"/>
          <a:lstStyle>
            <a:lvl1pPr marL="0" indent="0" algn="ctr" defTabSz="-13872816" rtl="0" eaLnBrk="1" fontAlgn="base" hangingPunct="1">
              <a:spcBef>
                <a:spcPct val="0"/>
              </a:spcBef>
              <a:spcAft>
                <a:spcPct val="0"/>
              </a:spcAft>
              <a:defRPr lang="en-US" sz="2900" b="1" dirty="0">
                <a:solidFill>
                  <a:schemeClr val="tx2"/>
                </a:solidFill>
                <a:latin typeface="Ubuntu" charset="0"/>
                <a:ea typeface="Ubuntu" charset="0"/>
                <a:cs typeface="Ubuntu" charset="0"/>
              </a:defRPr>
            </a:lvl1pPr>
          </a:lstStyle>
          <a:p>
            <a:r>
              <a:rPr lang="en-US" dirty="0" smtClean="0"/>
              <a:t>References</a:t>
            </a:r>
            <a:endParaRPr lang="en-US" dirty="0"/>
          </a:p>
        </p:txBody>
      </p:sp>
      <p:sp>
        <p:nvSpPr>
          <p:cNvPr id="8" name="Text Placeholder 2"/>
          <p:cNvSpPr>
            <a:spLocks noGrp="1"/>
          </p:cNvSpPr>
          <p:nvPr>
            <p:ph type="body" idx="1"/>
          </p:nvPr>
        </p:nvSpPr>
        <p:spPr>
          <a:xfrm>
            <a:off x="457200" y="1028700"/>
            <a:ext cx="8229600" cy="3200400"/>
          </a:xfrm>
        </p:spPr>
        <p:txBody>
          <a:bodyPr rtlCol="0"/>
          <a:lstStyle>
            <a:lvl1pPr>
              <a:buClrTx/>
              <a:buFont typeface="Wingdings" pitchFamily="2" charset="2"/>
              <a:buChar char="§"/>
              <a:defRPr sz="2100" b="1">
                <a:latin typeface="Ubuntu" charset="0"/>
                <a:ea typeface="Ubuntu" charset="0"/>
                <a:cs typeface="Ubuntu" charset="0"/>
              </a:defRPr>
            </a:lvl1pPr>
            <a:lvl2pPr>
              <a:buClrTx/>
              <a:buFont typeface="Wingdings" pitchFamily="2" charset="2"/>
              <a:buChar char="o"/>
              <a:defRPr sz="1900" b="0">
                <a:latin typeface="Ubuntu" charset="0"/>
                <a:ea typeface="Ubuntu" charset="0"/>
                <a:cs typeface="Ubuntu" charset="0"/>
              </a:defRPr>
            </a:lvl2pPr>
            <a:lvl3pPr>
              <a:buClrTx/>
              <a:buFont typeface="Wingdings" pitchFamily="2" charset="2"/>
              <a:buChar char="o"/>
              <a:defRPr sz="1700" b="0">
                <a:latin typeface="Ubuntu" charset="0"/>
                <a:ea typeface="Ubuntu" charset="0"/>
                <a:cs typeface="Ubuntu" charset="0"/>
              </a:defRPr>
            </a:lvl3pPr>
            <a:lvl4pPr>
              <a:buClrTx/>
              <a:buFont typeface="Wingdings" pitchFamily="2" charset="2"/>
              <a:buChar char="o"/>
              <a:defRPr sz="1500" b="0">
                <a:latin typeface="Ubuntu" charset="0"/>
                <a:ea typeface="Ubuntu" charset="0"/>
                <a:cs typeface="Ubuntu" charset="0"/>
              </a:defRPr>
            </a:lvl4pPr>
            <a:lvl5pPr>
              <a:buClrTx/>
              <a:buFont typeface="Wingdings" pitchFamily="2" charset="2"/>
              <a:buChar char="o"/>
              <a:defRPr sz="1300" b="0">
                <a:latin typeface="Ubuntu" charset="0"/>
                <a:ea typeface="Ubuntu" charset="0"/>
                <a:cs typeface="Ubuntu"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2"/>
          <a:stretch>
            <a:fillRect/>
          </a:stretch>
        </p:blipFill>
        <p:spPr>
          <a:xfrm>
            <a:off x="7194550" y="4239830"/>
            <a:ext cx="1949450" cy="903670"/>
          </a:xfrm>
          <a:prstGeom prst="rect">
            <a:avLst/>
          </a:prstGeom>
        </p:spPr>
      </p:pic>
    </p:spTree>
    <p:extLst/>
  </p:cSld>
  <p:clrMapOvr>
    <a:masterClrMapping/>
  </p:clrMapOvr>
  <p:transition>
    <p:fade/>
  </p:transition>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Ubuntu" charset="0"/>
                <a:ea typeface="Ubuntu" charset="0"/>
                <a:cs typeface="Ubuntu"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1485900" y="1200150"/>
            <a:ext cx="6172200" cy="2971800"/>
          </a:xfrm>
          <a:solidFill>
            <a:schemeClr val="accent1">
              <a:lumMod val="20000"/>
              <a:lumOff val="80000"/>
            </a:schemeClr>
          </a:solidFill>
          <a:ln w="9525">
            <a:noFill/>
          </a:ln>
        </p:spPr>
        <p:txBody>
          <a:bodyPr/>
          <a:lstStyle>
            <a:lvl1pPr>
              <a:buNone/>
              <a:defRPr sz="1900" b="0">
                <a:latin typeface="Ubuntu Mono" charset="0"/>
                <a:ea typeface="Ubuntu Mono" charset="0"/>
                <a:cs typeface="Ubuntu Mono" charset="0"/>
              </a:defRPr>
            </a:lvl1pPr>
          </a:lstStyle>
          <a:p>
            <a:pPr lvl="0"/>
            <a:r>
              <a:rPr lang="en-US" smtClean="0"/>
              <a:t>Click to edit Master text styles</a:t>
            </a:r>
          </a:p>
        </p:txBody>
      </p:sp>
      <p:pic>
        <p:nvPicPr>
          <p:cNvPr id="7" name="Picture 6"/>
          <p:cNvPicPr>
            <a:picLocks noChangeAspect="1"/>
          </p:cNvPicPr>
          <p:nvPr userDrawn="1"/>
        </p:nvPicPr>
        <p:blipFill>
          <a:blip r:embed="rId2"/>
          <a:stretch>
            <a:fillRect/>
          </a:stretch>
        </p:blipFill>
        <p:spPr>
          <a:xfrm>
            <a:off x="7194550" y="4239830"/>
            <a:ext cx="1949450" cy="903670"/>
          </a:xfrm>
          <a:prstGeom prst="rect">
            <a:avLst/>
          </a:prstGeom>
        </p:spPr>
      </p:pic>
    </p:spTree>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457200" y="292894"/>
            <a:ext cx="8229600" cy="571500"/>
          </a:xfrm>
        </p:spPr>
        <p:txBody>
          <a:bodyPr/>
          <a:lstStyle>
            <a:lvl1pPr algn="ctr">
              <a:defRPr>
                <a:solidFill>
                  <a:schemeClr val="tx1"/>
                </a:solidFill>
                <a:latin typeface="Ubuntu" charset="0"/>
                <a:ea typeface="Ubuntu" charset="0"/>
                <a:cs typeface="Ubuntu" charset="0"/>
              </a:defRPr>
            </a:lvl1pPr>
          </a:lstStyle>
          <a:p>
            <a:r>
              <a:rPr lang="en-US" dirty="0" smtClean="0"/>
              <a:t>Demo</a:t>
            </a:r>
            <a:endParaRPr lang="en-US" dirty="0"/>
          </a:p>
        </p:txBody>
      </p:sp>
      <p:sp>
        <p:nvSpPr>
          <p:cNvPr id="11" name="Text Placeholder 2"/>
          <p:cNvSpPr>
            <a:spLocks noGrp="1"/>
          </p:cNvSpPr>
          <p:nvPr>
            <p:ph type="body" idx="1"/>
          </p:nvPr>
        </p:nvSpPr>
        <p:spPr>
          <a:xfrm>
            <a:off x="457200" y="1028700"/>
            <a:ext cx="8229600" cy="3200400"/>
          </a:xfrm>
        </p:spPr>
        <p:txBody>
          <a:bodyPr rtlCol="0"/>
          <a:lstStyle>
            <a:lvl1pPr>
              <a:buClrTx/>
              <a:buFont typeface="Wingdings" pitchFamily="2" charset="2"/>
              <a:buChar char="§"/>
              <a:defRPr sz="2100" b="1">
                <a:latin typeface="Ubuntu" charset="0"/>
                <a:ea typeface="Ubuntu" charset="0"/>
                <a:cs typeface="Ubuntu" charset="0"/>
              </a:defRPr>
            </a:lvl1pPr>
            <a:lvl2pPr>
              <a:buClrTx/>
              <a:buFont typeface="Wingdings" pitchFamily="2" charset="2"/>
              <a:buChar char="o"/>
              <a:defRPr sz="1900" b="0">
                <a:latin typeface="Ubuntu" charset="0"/>
                <a:ea typeface="Ubuntu" charset="0"/>
                <a:cs typeface="Ubuntu" charset="0"/>
              </a:defRPr>
            </a:lvl2pPr>
            <a:lvl3pPr>
              <a:buClrTx/>
              <a:buFont typeface="Wingdings" pitchFamily="2" charset="2"/>
              <a:buChar char="o"/>
              <a:defRPr sz="1700" b="0">
                <a:latin typeface="Ubuntu" charset="0"/>
                <a:ea typeface="Ubuntu" charset="0"/>
                <a:cs typeface="Ubuntu" charset="0"/>
              </a:defRPr>
            </a:lvl3pPr>
            <a:lvl4pPr>
              <a:buClrTx/>
              <a:buFont typeface="Wingdings" pitchFamily="2" charset="2"/>
              <a:buChar char="o"/>
              <a:defRPr sz="1500" b="0">
                <a:latin typeface="Ubuntu" charset="0"/>
                <a:ea typeface="Ubuntu" charset="0"/>
                <a:cs typeface="Ubuntu" charset="0"/>
              </a:defRPr>
            </a:lvl4pPr>
            <a:lvl5pPr>
              <a:buClrTx/>
              <a:buFont typeface="Wingdings" pitchFamily="2" charset="2"/>
              <a:buChar char="o"/>
              <a:defRPr sz="1300" b="0">
                <a:latin typeface="Ubuntu" charset="0"/>
                <a:ea typeface="Ubuntu" charset="0"/>
                <a:cs typeface="Ubuntu"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2"/>
          <a:stretch>
            <a:fillRect/>
          </a:stretch>
        </p:blipFill>
        <p:spPr>
          <a:xfrm>
            <a:off x="7194550" y="4239830"/>
            <a:ext cx="1949450" cy="903670"/>
          </a:xfrm>
          <a:prstGeom prst="rect">
            <a:avLst/>
          </a:prstGeom>
        </p:spPr>
      </p:pic>
    </p:spTree>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Rectangle 1"/>
          <p:cNvSpPr/>
          <p:nvPr/>
        </p:nvSpPr>
        <p:spPr>
          <a:xfrm>
            <a:off x="155448" y="482600"/>
            <a:ext cx="8814816" cy="424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Placeholder 1"/>
          <p:cNvSpPr>
            <a:spLocks noGrp="1"/>
          </p:cNvSpPr>
          <p:nvPr>
            <p:ph type="title"/>
          </p:nvPr>
        </p:nvSpPr>
        <p:spPr>
          <a:xfrm>
            <a:off x="259881" y="619092"/>
            <a:ext cx="8614611" cy="662021"/>
          </a:xfrm>
          <a:prstGeom prst="rect">
            <a:avLst/>
          </a:prstGeom>
        </p:spPr>
        <p:txBody>
          <a:bodyPr vert="horz" lIns="91440" tIns="45720" rIns="91440" bIns="45720" rtlCol="0" anchor="ctr">
            <a:normAutofit/>
          </a:bodyPr>
          <a:lstStyle>
            <a:lvl1pPr>
              <a:defRPr sz="3200" b="1">
                <a:solidFill>
                  <a:srgbClr val="C4112E"/>
                </a:solidFill>
              </a:defRPr>
            </a:lvl1pPr>
          </a:lstStyle>
          <a:p>
            <a:r>
              <a:rPr lang="en-US" smtClean="0"/>
              <a:t>Click to edit Master title style</a:t>
            </a:r>
            <a:endParaRPr lang="en-US" dirty="0"/>
          </a:p>
        </p:txBody>
      </p:sp>
      <p:sp>
        <p:nvSpPr>
          <p:cNvPr id="13" name="Text Placeholder 2"/>
          <p:cNvSpPr>
            <a:spLocks noGrp="1"/>
          </p:cNvSpPr>
          <p:nvPr>
            <p:ph idx="1"/>
          </p:nvPr>
        </p:nvSpPr>
        <p:spPr>
          <a:xfrm>
            <a:off x="495300" y="1568917"/>
            <a:ext cx="8128000" cy="3079283"/>
          </a:xfrm>
          <a:prstGeom prst="rect">
            <a:avLst/>
          </a:prstGeom>
        </p:spPr>
        <p:txBody>
          <a:bodyPr vert="horz" lIns="91440" tIns="45720" rIns="91440" bIns="45720" rtlCol="0">
            <a:normAutofit/>
          </a:bodyPr>
          <a:lstStyle>
            <a:lvl1pPr marL="0" indent="0">
              <a:buFont typeface="Wingdings" charset="2"/>
              <a:buNone/>
              <a:defRPr sz="2400" b="1">
                <a:latin typeface="Ubuntu" charset="0"/>
                <a:ea typeface="Ubuntu" charset="0"/>
                <a:cs typeface="Ubuntu" charset="0"/>
              </a:defRPr>
            </a:lvl1pPr>
            <a:lvl2pPr marL="493685" indent="-285750">
              <a:buFont typeface="Wingdings" charset="2"/>
              <a:buChar char="§"/>
              <a:defRPr sz="2200">
                <a:latin typeface="Ubuntu" charset="0"/>
                <a:ea typeface="Ubuntu" charset="0"/>
                <a:cs typeface="Ubuntu" charset="0"/>
              </a:defRPr>
            </a:lvl2pPr>
            <a:lvl3pPr marL="701619" indent="-285750">
              <a:buFont typeface="Wingdings" charset="2"/>
              <a:buChar char="§"/>
              <a:defRPr sz="2000">
                <a:latin typeface="Ubuntu" charset="0"/>
                <a:ea typeface="Ubuntu" charset="0"/>
                <a:cs typeface="Ubuntu" charset="0"/>
              </a:defRPr>
            </a:lvl3pPr>
            <a:lvl4pPr marL="909554" indent="-285750">
              <a:buFont typeface="Wingdings" charset="2"/>
              <a:buChar char="§"/>
              <a:defRPr sz="2000">
                <a:latin typeface="Ubuntu" charset="0"/>
                <a:ea typeface="Ubuntu" charset="0"/>
                <a:cs typeface="Ubuntu" charset="0"/>
              </a:defRPr>
            </a:lvl4pPr>
            <a:lvl5pPr marL="1117488" indent="-285750">
              <a:buFont typeface="Wingdings" charset="2"/>
              <a:buChar char="§"/>
              <a:defRPr sz="2000">
                <a:latin typeface="Ubuntu" charset="0"/>
                <a:ea typeface="Ubuntu" charset="0"/>
                <a:cs typeface="Ubuntu"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a:blip r:embed="rId2"/>
          <a:stretch>
            <a:fillRect/>
          </a:stretch>
        </p:blipFill>
        <p:spPr>
          <a:xfrm>
            <a:off x="7600950" y="4095750"/>
            <a:ext cx="1358900" cy="629920"/>
          </a:xfrm>
          <a:prstGeom prst="rect">
            <a:avLst/>
          </a:prstGeom>
        </p:spPr>
      </p:pic>
    </p:spTree>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32780" name="Title 32779"/>
          <p:cNvSpPr>
            <a:spLocks noGrp="1" noChangeArrowheads="1"/>
          </p:cNvSpPr>
          <p:nvPr>
            <p:ph type="ctrTitle"/>
          </p:nvPr>
        </p:nvSpPr>
        <p:spPr>
          <a:xfrm>
            <a:off x="685800" y="400050"/>
            <a:ext cx="7772400" cy="1885950"/>
          </a:xfrm>
          <a:noFill/>
        </p:spPr>
        <p:txBody>
          <a:bodyPr anchor="b"/>
          <a:lstStyle>
            <a:lvl1pPr algn="r">
              <a:defRPr sz="3200" b="1">
                <a:solidFill>
                  <a:schemeClr val="bg1">
                    <a:lumMod val="50000"/>
                  </a:schemeClr>
                </a:solidFill>
                <a:effectLst>
                  <a:outerShdw blurRad="38100" dist="38100" dir="2700000" algn="tl">
                    <a:srgbClr val="000000">
                      <a:alpha val="43137"/>
                    </a:srgbClr>
                  </a:outerShdw>
                </a:effectLst>
                <a:latin typeface="Ubuntu" charset="0"/>
                <a:ea typeface="Ubuntu" charset="0"/>
                <a:cs typeface="Ubuntu" charset="0"/>
              </a:defRPr>
            </a:lvl1pPr>
          </a:lstStyle>
          <a:p>
            <a:r>
              <a:rPr lang="en-US" smtClean="0"/>
              <a:t>Click to edit Master title style</a:t>
            </a:r>
            <a:endParaRPr lang="en-US" dirty="0"/>
          </a:p>
        </p:txBody>
      </p:sp>
      <p:sp>
        <p:nvSpPr>
          <p:cNvPr id="32781" name="Subtitle 32780"/>
          <p:cNvSpPr>
            <a:spLocks noGrp="1" noChangeArrowheads="1"/>
          </p:cNvSpPr>
          <p:nvPr>
            <p:ph type="subTitle" idx="1"/>
          </p:nvPr>
        </p:nvSpPr>
        <p:spPr>
          <a:xfrm>
            <a:off x="2057400" y="2343150"/>
            <a:ext cx="6400800" cy="971550"/>
          </a:xfrm>
        </p:spPr>
        <p:txBody>
          <a:bodyPr/>
          <a:lstStyle>
            <a:lvl1pPr marL="0" indent="0" algn="r">
              <a:buNone/>
              <a:defRPr b="0">
                <a:latin typeface="Ubuntu" charset="0"/>
                <a:ea typeface="Ubuntu" charset="0"/>
                <a:cs typeface="Ubuntu" charset="0"/>
              </a:defRPr>
            </a:lvl1pPr>
          </a:lstStyle>
          <a:p>
            <a:r>
              <a:rPr lang="en-US" smtClean="0"/>
              <a:t>Click to edit Master subtitle style</a:t>
            </a:r>
            <a:endParaRPr lang="en-US" dirty="0"/>
          </a:p>
        </p:txBody>
      </p:sp>
    </p:spTree>
    <p:extLst>
      <p:ext uri="{BB962C8B-B14F-4D97-AF65-F5344CB8AC3E}">
        <p14:creationId xmlns:p14="http://schemas.microsoft.com/office/powerpoint/2010/main" val="63579830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rtlCol="0"/>
          <a:lstStyle>
            <a:lvl1pPr marL="0" indent="0" algn="ctr" defTabSz="-13872816" rtl="0" eaLnBrk="1" fontAlgn="base" hangingPunct="1">
              <a:spcBef>
                <a:spcPct val="0"/>
              </a:spcBef>
              <a:spcAft>
                <a:spcPct val="0"/>
              </a:spcAft>
              <a:defRPr lang="en-US" sz="2800" b="1" dirty="0">
                <a:solidFill>
                  <a:schemeClr val="tx2"/>
                </a:solidFill>
                <a:latin typeface="Ubuntu" charset="0"/>
                <a:ea typeface="Ubuntu" charset="0"/>
                <a:cs typeface="Ubuntu"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028700"/>
            <a:ext cx="8229600" cy="3200400"/>
          </a:xfrm>
        </p:spPr>
        <p:txBody>
          <a:bodyPr rtlCol="0"/>
          <a:lstStyle>
            <a:lvl1pPr>
              <a:buClrTx/>
              <a:buFont typeface="Wingdings" pitchFamily="2" charset="2"/>
              <a:buChar char="§"/>
              <a:defRPr sz="2000" b="1">
                <a:latin typeface="Ubuntu" charset="0"/>
                <a:ea typeface="Ubuntu" charset="0"/>
                <a:cs typeface="Ubuntu" charset="0"/>
              </a:defRPr>
            </a:lvl1pPr>
            <a:lvl2pPr>
              <a:buClrTx/>
              <a:buFont typeface="Wingdings" pitchFamily="2" charset="2"/>
              <a:buChar char="o"/>
              <a:defRPr sz="1800" b="0">
                <a:latin typeface="Ubuntu" charset="0"/>
                <a:ea typeface="Ubuntu" charset="0"/>
                <a:cs typeface="Ubuntu" charset="0"/>
              </a:defRPr>
            </a:lvl2pPr>
            <a:lvl3pPr>
              <a:buClrTx/>
              <a:buFont typeface="Wingdings" pitchFamily="2" charset="2"/>
              <a:buChar char="o"/>
              <a:defRPr sz="1600" b="0">
                <a:latin typeface="Ubuntu" charset="0"/>
                <a:ea typeface="Ubuntu" charset="0"/>
                <a:cs typeface="Ubuntu" charset="0"/>
              </a:defRPr>
            </a:lvl3pPr>
            <a:lvl4pPr>
              <a:buClrTx/>
              <a:buFont typeface="Wingdings" pitchFamily="2" charset="2"/>
              <a:buChar char="o"/>
              <a:defRPr sz="1400" b="0">
                <a:latin typeface="Ubuntu" charset="0"/>
                <a:ea typeface="Ubuntu" charset="0"/>
                <a:cs typeface="Ubuntu" charset="0"/>
              </a:defRPr>
            </a:lvl4pPr>
            <a:lvl5pPr>
              <a:buClrTx/>
              <a:buFont typeface="Wingdings" pitchFamily="2" charset="2"/>
              <a:buChar char="o"/>
              <a:defRPr sz="1200" b="0">
                <a:latin typeface="Ubuntu" charset="0"/>
                <a:ea typeface="Ubuntu" charset="0"/>
                <a:cs typeface="Ubuntu" charset="0"/>
              </a:defRPr>
            </a:lvl5pPr>
          </a:lstStyle>
          <a:p>
            <a:pPr lvl="0"/>
            <a:r>
              <a:rPr lang="en-US"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2"/>
          <a:stretch>
            <a:fillRect/>
          </a:stretch>
        </p:blipFill>
        <p:spPr>
          <a:xfrm>
            <a:off x="7194550" y="4239830"/>
            <a:ext cx="1949450" cy="903670"/>
          </a:xfrm>
          <a:prstGeom prst="rect">
            <a:avLst/>
          </a:prstGeom>
        </p:spPr>
      </p:pic>
    </p:spTree>
    <p:extLst>
      <p:ext uri="{BB962C8B-B14F-4D97-AF65-F5344CB8AC3E}">
        <p14:creationId xmlns:p14="http://schemas.microsoft.com/office/powerpoint/2010/main" val="2130968310"/>
      </p:ext>
    </p:extLst>
  </p:cSld>
  <p:clrMapOvr>
    <a:masterClrMapping/>
  </p:clrMapOvr>
  <p:transition>
    <p:fade/>
  </p:transition>
  <p:timing>
    <p:tnLst>
      <p:par>
        <p:cTn id="1" dur="indefinite" restart="never" nodeType="tmRoot"/>
      </p:par>
    </p:tnLst>
  </p:timing>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457200" y="292894"/>
            <a:ext cx="8229600" cy="571500"/>
          </a:xfrm>
        </p:spPr>
        <p:txBody>
          <a:bodyPr/>
          <a:lstStyle>
            <a:lvl1pPr algn="ctr">
              <a:defRPr>
                <a:solidFill>
                  <a:schemeClr val="tx1"/>
                </a:solidFill>
                <a:latin typeface="Ubuntu" charset="0"/>
                <a:ea typeface="Ubuntu" charset="0"/>
                <a:cs typeface="Ubuntu" charset="0"/>
              </a:defRPr>
            </a:lvl1pPr>
          </a:lstStyle>
          <a:p>
            <a:r>
              <a:rPr lang="en-US" dirty="0" smtClean="0"/>
              <a:t>Demo</a:t>
            </a:r>
            <a:endParaRPr lang="en-US" dirty="0"/>
          </a:p>
        </p:txBody>
      </p:sp>
      <p:sp>
        <p:nvSpPr>
          <p:cNvPr id="11" name="Text Placeholder 2"/>
          <p:cNvSpPr>
            <a:spLocks noGrp="1"/>
          </p:cNvSpPr>
          <p:nvPr>
            <p:ph type="body" idx="1"/>
          </p:nvPr>
        </p:nvSpPr>
        <p:spPr>
          <a:xfrm>
            <a:off x="457200" y="1028700"/>
            <a:ext cx="8229600" cy="3200400"/>
          </a:xfrm>
        </p:spPr>
        <p:txBody>
          <a:bodyPr rtlCol="0"/>
          <a:lstStyle>
            <a:lvl1pPr>
              <a:buClrTx/>
              <a:buFont typeface="Wingdings" pitchFamily="2" charset="2"/>
              <a:buChar char="§"/>
              <a:defRPr sz="2100" b="1">
                <a:latin typeface="Ubuntu" charset="0"/>
                <a:ea typeface="Ubuntu" charset="0"/>
                <a:cs typeface="Ubuntu" charset="0"/>
              </a:defRPr>
            </a:lvl1pPr>
            <a:lvl2pPr>
              <a:buClrTx/>
              <a:buFont typeface="Wingdings" pitchFamily="2" charset="2"/>
              <a:buChar char="o"/>
              <a:defRPr sz="1900" b="0">
                <a:latin typeface="Ubuntu" charset="0"/>
                <a:ea typeface="Ubuntu" charset="0"/>
                <a:cs typeface="Ubuntu" charset="0"/>
              </a:defRPr>
            </a:lvl2pPr>
            <a:lvl3pPr>
              <a:buClrTx/>
              <a:buFont typeface="Wingdings" pitchFamily="2" charset="2"/>
              <a:buChar char="o"/>
              <a:defRPr sz="1700" b="0">
                <a:latin typeface="Ubuntu" charset="0"/>
                <a:ea typeface="Ubuntu" charset="0"/>
                <a:cs typeface="Ubuntu" charset="0"/>
              </a:defRPr>
            </a:lvl3pPr>
            <a:lvl4pPr>
              <a:buClrTx/>
              <a:buFont typeface="Wingdings" pitchFamily="2" charset="2"/>
              <a:buChar char="o"/>
              <a:defRPr sz="1500" b="0">
                <a:latin typeface="Ubuntu" charset="0"/>
                <a:ea typeface="Ubuntu" charset="0"/>
                <a:cs typeface="Ubuntu" charset="0"/>
              </a:defRPr>
            </a:lvl4pPr>
            <a:lvl5pPr>
              <a:buClrTx/>
              <a:buFont typeface="Wingdings" pitchFamily="2" charset="2"/>
              <a:buChar char="o"/>
              <a:defRPr sz="1300" b="0">
                <a:latin typeface="Ubuntu" charset="0"/>
                <a:ea typeface="Ubuntu" charset="0"/>
                <a:cs typeface="Ubuntu"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2"/>
          <a:stretch>
            <a:fillRect/>
          </a:stretch>
        </p:blipFill>
        <p:spPr>
          <a:xfrm>
            <a:off x="7194550" y="4239830"/>
            <a:ext cx="1949450" cy="903670"/>
          </a:xfrm>
          <a:prstGeom prst="rect">
            <a:avLst/>
          </a:prstGeom>
        </p:spPr>
      </p:pic>
    </p:spTree>
    <p:extLst>
      <p:ext uri="{BB962C8B-B14F-4D97-AF65-F5344CB8AC3E}">
        <p14:creationId xmlns:p14="http://schemas.microsoft.com/office/powerpoint/2010/main" val="15996051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slideLayout" Target="../slideLayouts/slideLayout9.xml"/><Relationship Id="rId5" Type="http://schemas.openxmlformats.org/officeDocument/2006/relationships/theme" Target="../theme/theme2.xml"/><Relationship Id="rId6" Type="http://schemas.openxmlformats.org/officeDocument/2006/relationships/image" Target="../media/image1.png"/><Relationship Id="rId7" Type="http://schemas.openxmlformats.org/officeDocument/2006/relationships/image" Target="../media/image3.png"/><Relationship Id="rId8" Type="http://schemas.openxmlformats.org/officeDocument/2006/relationships/image" Target="../media/image4.tiff"/><Relationship Id="rId1" Type="http://schemas.openxmlformats.org/officeDocument/2006/relationships/slideLayout" Target="../slideLayouts/slideLayout6.xml"/><Relationship Id="rId2"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0.xml"/><Relationship Id="rId12" Type="http://schemas.openxmlformats.org/officeDocument/2006/relationships/theme" Target="../theme/theme3.xml"/><Relationship Id="rId13" Type="http://schemas.openxmlformats.org/officeDocument/2006/relationships/image" Target="../media/image1.png"/><Relationship Id="rId14" Type="http://schemas.openxmlformats.org/officeDocument/2006/relationships/image" Target="../media/image5.tiff"/><Relationship Id="rId1" Type="http://schemas.openxmlformats.org/officeDocument/2006/relationships/slideLayout" Target="../slideLayouts/slideLayout10.xml"/><Relationship Id="rId2" Type="http://schemas.openxmlformats.org/officeDocument/2006/relationships/slideLayout" Target="../slideLayouts/slideLayout11.xml"/><Relationship Id="rId3" Type="http://schemas.openxmlformats.org/officeDocument/2006/relationships/slideLayout" Target="../slideLayouts/slideLayout12.xml"/><Relationship Id="rId4" Type="http://schemas.openxmlformats.org/officeDocument/2006/relationships/slideLayout" Target="../slideLayouts/slideLayout13.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 Id="rId9" Type="http://schemas.openxmlformats.org/officeDocument/2006/relationships/slideLayout" Target="../slideLayouts/slideLayout18.xml"/><Relationship Id="rId10"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1025"/>
          <p:cNvSpPr>
            <a:spLocks noGrp="1" noChangeArrowheads="1"/>
          </p:cNvSpPr>
          <p:nvPr>
            <p:ph type="body" idx="1"/>
          </p:nvPr>
        </p:nvSpPr>
        <p:spPr bwMode="auto">
          <a:xfrm>
            <a:off x="457200" y="1028700"/>
            <a:ext cx="8229600" cy="3600450"/>
          </a:xfrm>
          <a:prstGeom prst="rect">
            <a:avLst/>
          </a:prstGeom>
          <a:noFill/>
          <a:ln w="9525">
            <a:noFill/>
            <a:miter lim="800000"/>
            <a:headEnd/>
            <a:tailEnd/>
          </a:ln>
        </p:spPr>
        <p:txBody>
          <a:bodyPr vert="horz" wrap="square" lIns="91438" tIns="45719" rIns="91438" bIns="45719" numCol="1" anchor="t" anchorCtr="0" compatLnSpc="1">
            <a:prstTxWarp prst="textNoShape">
              <a:avLst/>
            </a:prstTxWarp>
          </a:bodyPr>
          <a:lstStyle/>
          <a:p>
            <a:pPr lvl="0"/>
            <a:r>
              <a:rPr lang="en-US"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8" name="Rectangle 1026"/>
          <p:cNvSpPr>
            <a:spLocks noGrp="1" noChangeArrowheads="1"/>
          </p:cNvSpPr>
          <p:nvPr>
            <p:ph type="title"/>
          </p:nvPr>
        </p:nvSpPr>
        <p:spPr bwMode="auto">
          <a:xfrm>
            <a:off x="457200" y="228600"/>
            <a:ext cx="8229600" cy="571500"/>
          </a:xfrm>
          <a:prstGeom prst="rect">
            <a:avLst/>
          </a:prstGeom>
          <a:noFill/>
          <a:ln w="9525">
            <a:noFill/>
            <a:miter lim="800000"/>
            <a:headEnd/>
            <a:tailEnd/>
          </a:ln>
        </p:spPr>
        <p:txBody>
          <a:bodyPr vert="horz" wrap="square" lIns="91438" tIns="45719" rIns="91438" bIns="45719" numCol="1" anchor="ctr" anchorCtr="0" compatLnSpc="1">
            <a:prstTxWarp prst="textNoShape">
              <a:avLst/>
            </a:prstTxWarp>
          </a:bodyPr>
          <a:lstStyle/>
          <a:p>
            <a:pPr lvl="0"/>
            <a:r>
              <a:rPr lang="en-US" smtClean="0"/>
              <a:t>Click to edit Master title style</a:t>
            </a:r>
            <a:endParaRPr lang="en-US" dirty="0" smtClean="0"/>
          </a:p>
        </p:txBody>
      </p:sp>
      <p:pic>
        <p:nvPicPr>
          <p:cNvPr id="5" name="Picture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15595" y="4781550"/>
            <a:ext cx="1408405" cy="244106"/>
          </a:xfrm>
          <a:prstGeom prst="rect">
            <a:avLst/>
          </a:prstGeom>
        </p:spPr>
      </p:pic>
    </p:spTree>
    <p:extLst>
      <p:ext uri="{BB962C8B-B14F-4D97-AF65-F5344CB8AC3E}">
        <p14:creationId xmlns:p14="http://schemas.microsoft.com/office/powerpoint/2010/main" val="174404720"/>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7" r:id="rId5"/>
  </p:sldLayoutIdLst>
  <p:transition>
    <p:fade/>
  </p:transition>
  <p:timing>
    <p:tnLst>
      <p:par>
        <p:cTn id="1" dur="indefinite" restart="never" nodeType="tmRoot"/>
      </p:par>
    </p:tnLst>
  </p:timing>
  <p:hf hdr="0" ftr="0" dt="0"/>
  <p:txStyles>
    <p:titleStyle>
      <a:lvl1pPr marL="0" indent="0" algn="ctr" defTabSz="-13872816" rtl="0" eaLnBrk="1" fontAlgn="base" hangingPunct="1">
        <a:spcBef>
          <a:spcPct val="0"/>
        </a:spcBef>
        <a:spcAft>
          <a:spcPct val="0"/>
        </a:spcAft>
        <a:defRPr lang="en-US" sz="2800" b="1" dirty="0" smtClean="0">
          <a:solidFill>
            <a:schemeClr val="tx2"/>
          </a:solidFill>
          <a:latin typeface="Ubuntu" charset="0"/>
          <a:ea typeface="Ubuntu" charset="0"/>
          <a:cs typeface="Ubuntu" charset="0"/>
        </a:defRPr>
      </a:lvl1pPr>
      <a:lvl2pPr marL="342892" indent="-342892" algn="ctr" defTabSz="-13872816"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892" indent="-342892" algn="ctr" defTabSz="-13872816"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892" indent="-342892" algn="ctr" defTabSz="-13872816"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892" indent="-342892" algn="ctr" defTabSz="-13872816"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189" algn="l" eaLnBrk="1" fontAlgn="base" hangingPunct="1">
        <a:spcBef>
          <a:spcPct val="0"/>
        </a:spcBef>
        <a:spcAft>
          <a:spcPct val="0"/>
        </a:spcAft>
        <a:defRPr sz="2800" b="1">
          <a:solidFill>
            <a:schemeClr val="tx2">
              <a:alpha val="100000"/>
            </a:schemeClr>
          </a:solidFill>
          <a:latin typeface="Verdana"/>
        </a:defRPr>
      </a:lvl6pPr>
      <a:lvl7pPr marL="914378" algn="l" eaLnBrk="1" fontAlgn="base" hangingPunct="1">
        <a:spcBef>
          <a:spcPct val="0"/>
        </a:spcBef>
        <a:spcAft>
          <a:spcPct val="0"/>
        </a:spcAft>
        <a:defRPr sz="2800" b="1">
          <a:solidFill>
            <a:schemeClr val="tx2">
              <a:alpha val="100000"/>
            </a:schemeClr>
          </a:solidFill>
          <a:latin typeface="Verdana"/>
        </a:defRPr>
      </a:lvl7pPr>
      <a:lvl8pPr marL="1371566" algn="l" eaLnBrk="1" fontAlgn="base" hangingPunct="1">
        <a:spcBef>
          <a:spcPct val="0"/>
        </a:spcBef>
        <a:spcAft>
          <a:spcPct val="0"/>
        </a:spcAft>
        <a:defRPr sz="2800" b="1">
          <a:solidFill>
            <a:schemeClr val="tx2">
              <a:alpha val="100000"/>
            </a:schemeClr>
          </a:solidFill>
          <a:latin typeface="Verdana"/>
        </a:defRPr>
      </a:lvl8pPr>
      <a:lvl9pPr marL="1828754" algn="l" eaLnBrk="1" fontAlgn="base" hangingPunct="1">
        <a:spcBef>
          <a:spcPct val="0"/>
        </a:spcBef>
        <a:spcAft>
          <a:spcPct val="0"/>
        </a:spcAft>
        <a:defRPr sz="2800" b="1">
          <a:solidFill>
            <a:schemeClr val="tx2">
              <a:alpha val="100000"/>
            </a:schemeClr>
          </a:solidFill>
          <a:latin typeface="Verdana"/>
        </a:defRPr>
      </a:lvl9pPr>
    </p:titleStyle>
    <p:body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Ubuntu" charset="0"/>
          <a:ea typeface="Ubuntu" charset="0"/>
          <a:cs typeface="Ubuntu"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Ubuntu" charset="0"/>
          <a:ea typeface="Ubuntu" charset="0"/>
          <a:cs typeface="Ubuntu"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Ubuntu" charset="0"/>
          <a:ea typeface="Ubuntu" charset="0"/>
          <a:cs typeface="Ubuntu"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Ubuntu" charset="0"/>
          <a:ea typeface="Ubuntu" charset="0"/>
          <a:cs typeface="Ubuntu"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Ubuntu" charset="0"/>
          <a:ea typeface="Ubuntu" charset="0"/>
          <a:cs typeface="Ubuntu"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189" algn="l" eaLnBrk="1" fontAlgn="base" hangingPunct="1">
        <a:spcBef>
          <a:spcPct val="0"/>
        </a:spcBef>
        <a:spcAft>
          <a:spcPct val="0"/>
        </a:spcAft>
        <a:defRPr>
          <a:solidFill>
            <a:schemeClr val="tx1">
              <a:alpha val="100000"/>
            </a:schemeClr>
          </a:solidFill>
          <a:latin typeface="Arial"/>
        </a:defRPr>
      </a:lvl2pPr>
      <a:lvl3pPr marL="914378" algn="l" eaLnBrk="1" fontAlgn="base" hangingPunct="1">
        <a:spcBef>
          <a:spcPct val="0"/>
        </a:spcBef>
        <a:spcAft>
          <a:spcPct val="0"/>
        </a:spcAft>
        <a:defRPr>
          <a:solidFill>
            <a:schemeClr val="tx1">
              <a:alpha val="100000"/>
            </a:schemeClr>
          </a:solidFill>
          <a:latin typeface="Arial"/>
        </a:defRPr>
      </a:lvl3pPr>
      <a:lvl4pPr marL="1371566" algn="l" eaLnBrk="1" fontAlgn="base" hangingPunct="1">
        <a:spcBef>
          <a:spcPct val="0"/>
        </a:spcBef>
        <a:spcAft>
          <a:spcPct val="0"/>
        </a:spcAft>
        <a:defRPr>
          <a:solidFill>
            <a:schemeClr val="tx1">
              <a:alpha val="100000"/>
            </a:schemeClr>
          </a:solidFill>
          <a:latin typeface="Arial"/>
        </a:defRPr>
      </a:lvl4pPr>
      <a:lvl5pPr marL="1828754" algn="l" eaLnBrk="1" fontAlgn="base" hangingPunct="1">
        <a:spcBef>
          <a:spcPct val="0"/>
        </a:spcBef>
        <a:spcAft>
          <a:spcPct val="0"/>
        </a:spcAft>
        <a:defRPr>
          <a:solidFill>
            <a:schemeClr val="tx1">
              <a:alpha val="100000"/>
            </a:schemeClr>
          </a:solidFill>
          <a:latin typeface="Arial"/>
        </a:defRPr>
      </a:lvl5pPr>
      <a:lvl6pPr marL="2285943" algn="l" eaLnBrk="1" fontAlgn="base" hangingPunct="1">
        <a:spcBef>
          <a:spcPct val="0"/>
        </a:spcBef>
        <a:spcAft>
          <a:spcPct val="0"/>
        </a:spcAft>
        <a:defRPr>
          <a:solidFill>
            <a:schemeClr val="tx1">
              <a:alpha val="100000"/>
            </a:schemeClr>
          </a:solidFill>
          <a:latin typeface="Arial"/>
        </a:defRPr>
      </a:lvl6pPr>
      <a:lvl7pPr marL="2743132" algn="l" eaLnBrk="1" fontAlgn="base" hangingPunct="1">
        <a:spcBef>
          <a:spcPct val="0"/>
        </a:spcBef>
        <a:spcAft>
          <a:spcPct val="0"/>
        </a:spcAft>
        <a:defRPr>
          <a:solidFill>
            <a:schemeClr val="tx1">
              <a:alpha val="100000"/>
            </a:schemeClr>
          </a:solidFill>
          <a:latin typeface="Arial"/>
        </a:defRPr>
      </a:lvl7pPr>
      <a:lvl8pPr marL="3200320" algn="l" eaLnBrk="1" fontAlgn="base" hangingPunct="1">
        <a:spcBef>
          <a:spcPct val="0"/>
        </a:spcBef>
        <a:spcAft>
          <a:spcPct val="0"/>
        </a:spcAft>
        <a:defRPr>
          <a:solidFill>
            <a:schemeClr val="tx1">
              <a:alpha val="100000"/>
            </a:schemeClr>
          </a:solidFill>
          <a:latin typeface="Arial"/>
        </a:defRPr>
      </a:lvl8pPr>
      <a:lvl9pPr marL="3657509" algn="l" eaLnBrk="1" fontAlgn="base" hangingPunct="1">
        <a:spcBef>
          <a:spcPct val="0"/>
        </a:spcBef>
        <a:spcAft>
          <a:spcPct val="0"/>
        </a:spcAft>
        <a:defRPr>
          <a:solidFill>
            <a:schemeClr val="tx1">
              <a:alpha val="100000"/>
            </a:schemeClr>
          </a:solidFill>
          <a:latin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323852"/>
            <a:ext cx="9144000" cy="4411418"/>
          </a:xfrm>
          <a:custGeom>
            <a:avLst/>
            <a:gdLst/>
            <a:ahLst/>
            <a:cxnLst/>
            <a:rect l="l" t="t" r="r" b="b"/>
            <a:pathLst>
              <a:path w="20104100" h="8879840">
                <a:moveTo>
                  <a:pt x="0" y="8879310"/>
                </a:moveTo>
                <a:lnTo>
                  <a:pt x="20104100" y="8879310"/>
                </a:lnTo>
                <a:lnTo>
                  <a:pt x="20104100" y="0"/>
                </a:lnTo>
                <a:lnTo>
                  <a:pt x="0" y="0"/>
                </a:lnTo>
                <a:lnTo>
                  <a:pt x="0" y="8879310"/>
                </a:lnTo>
                <a:close/>
              </a:path>
            </a:pathLst>
          </a:custGeom>
          <a:solidFill>
            <a:srgbClr val="D1D2D3"/>
          </a:solidFill>
        </p:spPr>
        <p:txBody>
          <a:bodyPr wrap="square" lIns="0" tIns="0" rIns="0" bIns="0" rtlCol="0"/>
          <a:lstStyle/>
          <a:p>
            <a:endParaRPr sz="819"/>
          </a:p>
        </p:txBody>
      </p:sp>
      <p:sp>
        <p:nvSpPr>
          <p:cNvPr id="3" name="Holder 3"/>
          <p:cNvSpPr>
            <a:spLocks noGrp="1"/>
          </p:cNvSpPr>
          <p:nvPr>
            <p:ph type="body" idx="1"/>
          </p:nvPr>
        </p:nvSpPr>
        <p:spPr>
          <a:xfrm>
            <a:off x="457200" y="1183006"/>
            <a:ext cx="8229600" cy="276999"/>
          </a:xfrm>
          <a:prstGeom prst="rect">
            <a:avLst/>
          </a:prstGeom>
        </p:spPr>
        <p:txBody>
          <a:bodyPr wrap="square" lIns="0" tIns="0" rIns="0" bIns="0">
            <a:spAutoFit/>
          </a:bodyPr>
          <a:lstStyle>
            <a:lvl1pPr>
              <a:defRPr/>
            </a:lvl1pPr>
          </a:lstStyle>
          <a:p>
            <a:endParaRPr dirty="0"/>
          </a:p>
        </p:txBody>
      </p:sp>
      <p:sp>
        <p:nvSpPr>
          <p:cNvPr id="26" name="object 3"/>
          <p:cNvSpPr/>
          <p:nvPr/>
        </p:nvSpPr>
        <p:spPr>
          <a:xfrm>
            <a:off x="0" y="0"/>
            <a:ext cx="9144000" cy="323852"/>
          </a:xfrm>
          <a:custGeom>
            <a:avLst/>
            <a:gdLst/>
            <a:ahLst/>
            <a:cxnLst/>
            <a:rect l="l" t="t" r="r" b="b"/>
            <a:pathLst>
              <a:path w="20104100" h="1036955">
                <a:moveTo>
                  <a:pt x="0" y="1036617"/>
                </a:moveTo>
                <a:lnTo>
                  <a:pt x="20104099" y="1036617"/>
                </a:lnTo>
                <a:lnTo>
                  <a:pt x="20104099" y="0"/>
                </a:lnTo>
                <a:lnTo>
                  <a:pt x="0" y="0"/>
                </a:lnTo>
                <a:lnTo>
                  <a:pt x="0" y="1036617"/>
                </a:lnTo>
                <a:close/>
              </a:path>
            </a:pathLst>
          </a:custGeom>
          <a:solidFill>
            <a:srgbClr val="414042"/>
          </a:solidFill>
        </p:spPr>
        <p:txBody>
          <a:bodyPr wrap="square" lIns="0" tIns="0" rIns="0" bIns="0" rtlCol="0"/>
          <a:lstStyle/>
          <a:p>
            <a:endParaRPr sz="819" dirty="0"/>
          </a:p>
        </p:txBody>
      </p:sp>
      <p:sp>
        <p:nvSpPr>
          <p:cNvPr id="28" name="Holder 2"/>
          <p:cNvSpPr>
            <a:spLocks noGrp="1"/>
          </p:cNvSpPr>
          <p:nvPr>
            <p:ph type="title"/>
          </p:nvPr>
        </p:nvSpPr>
        <p:spPr>
          <a:xfrm>
            <a:off x="3320606" y="46938"/>
            <a:ext cx="2502788" cy="507831"/>
          </a:xfrm>
          <a:prstGeom prst="rect">
            <a:avLst/>
          </a:prstGeom>
        </p:spPr>
        <p:txBody>
          <a:bodyPr wrap="square" lIns="0" tIns="0" rIns="0" bIns="0">
            <a:spAutoFit/>
          </a:bodyPr>
          <a:lstStyle>
            <a:lvl1pPr>
              <a:defRPr sz="3300" b="0" i="0">
                <a:solidFill>
                  <a:schemeClr val="bg1"/>
                </a:solidFill>
                <a:latin typeface="Ubuntu Light"/>
                <a:cs typeface="Ubuntu Light"/>
              </a:defRPr>
            </a:lvl1pPr>
          </a:lstStyle>
          <a:p>
            <a:r>
              <a:rPr lang="en-US" dirty="0"/>
              <a:t>Title</a:t>
            </a:r>
            <a:endParaRPr dirty="0"/>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71085" y="4829176"/>
            <a:ext cx="1408405" cy="244106"/>
          </a:xfrm>
          <a:prstGeom prst="rect">
            <a:avLst/>
          </a:prstGeom>
        </p:spPr>
      </p:pic>
      <p:sp>
        <p:nvSpPr>
          <p:cNvPr id="6" name="Rectangle 5"/>
          <p:cNvSpPr/>
          <p:nvPr/>
        </p:nvSpPr>
        <p:spPr>
          <a:xfrm>
            <a:off x="0" y="4735270"/>
            <a:ext cx="9144000" cy="408230"/>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600950" y="4840985"/>
            <a:ext cx="1390650" cy="241046"/>
          </a:xfrm>
          <a:prstGeom prst="rect">
            <a:avLst/>
          </a:prstGeom>
        </p:spPr>
      </p:pic>
      <p:sp>
        <p:nvSpPr>
          <p:cNvPr id="10" name="TextBox 9"/>
          <p:cNvSpPr txBox="1"/>
          <p:nvPr userDrawn="1"/>
        </p:nvSpPr>
        <p:spPr>
          <a:xfrm>
            <a:off x="37736" y="4736605"/>
            <a:ext cx="3924664" cy="399409"/>
          </a:xfrm>
          <a:prstGeom prst="rect">
            <a:avLst/>
          </a:prstGeom>
          <a:noFill/>
        </p:spPr>
        <p:txBody>
          <a:bodyPr wrap="none" rtlCol="0">
            <a:spAutoFit/>
          </a:bodyPr>
          <a:lstStyle/>
          <a:p>
            <a:r>
              <a:rPr lang="en-US" dirty="0" smtClean="0">
                <a:solidFill>
                  <a:schemeClr val="bg1">
                    <a:lumMod val="65000"/>
                  </a:schemeClr>
                </a:solidFill>
                <a:latin typeface="Ubuntu" charset="0"/>
                <a:ea typeface="Ubuntu" charset="0"/>
                <a:cs typeface="Ubuntu" charset="0"/>
              </a:rPr>
              <a:t>ABertrand@SentryOne.com      @AaronBertrand</a:t>
            </a:r>
            <a:endParaRPr lang="en-US" dirty="0">
              <a:solidFill>
                <a:schemeClr val="bg1">
                  <a:lumMod val="65000"/>
                </a:schemeClr>
              </a:solidFill>
              <a:latin typeface="Ubuntu" charset="0"/>
              <a:ea typeface="Ubuntu" charset="0"/>
              <a:cs typeface="Ubuntu" charset="0"/>
            </a:endParaRPr>
          </a:p>
        </p:txBody>
      </p:sp>
      <p:pic>
        <p:nvPicPr>
          <p:cNvPr id="12" name="Picture 11"/>
          <p:cNvPicPr>
            <a:picLocks noChangeAspect="1"/>
          </p:cNvPicPr>
          <p:nvPr userDrawn="1"/>
        </p:nvPicPr>
        <p:blipFill>
          <a:blip r:embed="rId8"/>
          <a:stretch>
            <a:fillRect/>
          </a:stretch>
        </p:blipFill>
        <p:spPr>
          <a:xfrm>
            <a:off x="228600" y="4018580"/>
            <a:ext cx="1371600" cy="604158"/>
          </a:xfrm>
          <a:prstGeom prst="rect">
            <a:avLst/>
          </a:prstGeom>
        </p:spPr>
      </p:pic>
    </p:spTree>
    <p:extLst>
      <p:ext uri="{BB962C8B-B14F-4D97-AF65-F5344CB8AC3E}">
        <p14:creationId xmlns:p14="http://schemas.microsoft.com/office/powerpoint/2010/main" val="2073029719"/>
      </p:ext>
    </p:extLst>
  </p:cSld>
  <p:clrMap bg1="lt1" tx1="dk1" bg2="lt2" tx2="dk2" accent1="accent1" accent2="accent2" accent3="accent3" accent4="accent4" accent5="accent5" accent6="accent6" hlink="hlink" folHlink="folHlink"/>
  <p:sldLayoutIdLst>
    <p:sldLayoutId id="2147483679" r:id="rId1"/>
    <p:sldLayoutId id="2147483681" r:id="rId2"/>
    <p:sldLayoutId id="2147483682" r:id="rId3"/>
    <p:sldLayoutId id="2147483683" r:id="rId4"/>
  </p:sldLayoutIdLst>
  <p:transition>
    <p:fade/>
  </p:transition>
  <p:timing>
    <p:tnLst>
      <p:par>
        <p:cTn id="1" dur="indefinite" restart="never" nodeType="tmRoot"/>
      </p:par>
    </p:tnLst>
  </p:timing>
  <p:hf hdr="0" ftr="0" dt="0"/>
  <p:txStyles>
    <p:titleStyle>
      <a:lvl1pPr algn="ctr" eaLnBrk="1" hangingPunct="1">
        <a:defRPr>
          <a:latin typeface="+mj-lt"/>
          <a:ea typeface="+mj-ea"/>
          <a:cs typeface="+mj-cs"/>
        </a:defRPr>
      </a:lvl1pPr>
    </p:titleStyle>
    <p:bodyStyle>
      <a:lvl1pPr marL="0" eaLnBrk="1" hangingPunct="1">
        <a:defRPr>
          <a:latin typeface="+mn-lt"/>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7" eaLnBrk="1" hangingPunct="1">
        <a:defRPr>
          <a:latin typeface="+mn-lt"/>
          <a:ea typeface="+mn-ea"/>
          <a:cs typeface="+mn-cs"/>
        </a:defRPr>
      </a:lvl9pPr>
    </p:bodyStyle>
    <p:otherStyle>
      <a:lvl1pPr marL="0" eaLnBrk="1" hangingPunct="1">
        <a:defRPr>
          <a:latin typeface="+mn-lt"/>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7" eaLnBrk="1" hangingPunct="1">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7" name="Picture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71085" y="4829176"/>
            <a:ext cx="1408405" cy="244106"/>
          </a:xfrm>
          <a:prstGeom prst="rect">
            <a:avLst/>
          </a:prstGeom>
        </p:spPr>
      </p:pic>
      <p:pic>
        <p:nvPicPr>
          <p:cNvPr id="8" name="Picture 7"/>
          <p:cNvPicPr>
            <a:picLocks noChangeAspect="1"/>
          </p:cNvPicPr>
          <p:nvPr/>
        </p:nvPicPr>
        <p:blipFill>
          <a:blip r:embed="rId14"/>
          <a:stretch>
            <a:fillRect/>
          </a:stretch>
        </p:blipFill>
        <p:spPr>
          <a:xfrm>
            <a:off x="30150" y="4775610"/>
            <a:ext cx="359675" cy="336172"/>
          </a:xfrm>
          <a:prstGeom prst="rect">
            <a:avLst/>
          </a:prstGeom>
        </p:spPr>
      </p:pic>
      <p:sp>
        <p:nvSpPr>
          <p:cNvPr id="9" name="TextBox 8"/>
          <p:cNvSpPr txBox="1"/>
          <p:nvPr/>
        </p:nvSpPr>
        <p:spPr>
          <a:xfrm>
            <a:off x="351325" y="4734016"/>
            <a:ext cx="1578129" cy="3847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900" spc="-150" dirty="0" err="1" smtClean="0">
                <a:solidFill>
                  <a:srgbClr val="AFAFAF"/>
                </a:solidFill>
              </a:rPr>
              <a:t>GroupBy</a:t>
            </a:r>
            <a:endParaRPr lang="en-US" sz="1900" spc="-150" dirty="0">
              <a:solidFill>
                <a:srgbClr val="AFAFAF"/>
              </a:solidFill>
            </a:endParaRPr>
          </a:p>
        </p:txBody>
      </p:sp>
    </p:spTree>
    <p:extLst>
      <p:ext uri="{BB962C8B-B14F-4D97-AF65-F5344CB8AC3E}">
        <p14:creationId xmlns:p14="http://schemas.microsoft.com/office/powerpoint/2010/main" val="21599606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8.tiff"/><Relationship Id="rId4" Type="http://schemas.openxmlformats.org/officeDocument/2006/relationships/image" Target="../media/image9.tiff"/><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hyperlink" Target="https://msdn.microsoft.com/en-us/library/dn817826.aspx" TargetMode="External"/><Relationship Id="rId4" Type="http://schemas.openxmlformats.org/officeDocument/2006/relationships/hyperlink" Target="https://msdn.microsoft.com/en-us/library/mt604821.aspx" TargetMode="External"/><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7.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10.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3" Type="http://schemas.openxmlformats.org/officeDocument/2006/relationships/hyperlink" Target="https://support.microsoft.com/en-us/kb/3189675" TargetMode="External"/><Relationship Id="rId4" Type="http://schemas.openxmlformats.org/officeDocument/2006/relationships/hyperlink" Target="https://support.microsoft.com/en-us/kb/2658214" TargetMode="External"/><Relationship Id="rId5" Type="http://schemas.openxmlformats.org/officeDocument/2006/relationships/hyperlink" Target="https://connect.microsoft.com/SQLServer/feedback/details/801908/sql-server-2014-cardinality-estimation-regression" TargetMode="External"/><Relationship Id="rId6" Type="http://schemas.openxmlformats.org/officeDocument/2006/relationships/hyperlink" Target="https://support.microsoft.com/en-us/kb/980653" TargetMode="External"/><Relationship Id="rId7" Type="http://schemas.openxmlformats.org/officeDocument/2006/relationships/hyperlink" Target="https://support.microsoft.com/en-us/kb/2667211" TargetMode="External"/><Relationship Id="rId8" Type="http://schemas.openxmlformats.org/officeDocument/2006/relationships/hyperlink" Target="https://support.microsoft.com/en-us/kb/2009160" TargetMode="External"/><Relationship Id="rId9" Type="http://schemas.openxmlformats.org/officeDocument/2006/relationships/hyperlink" Target="https://support.microsoft.com/en-us/kb/929278" TargetMode="External"/><Relationship Id="rId10" Type="http://schemas.openxmlformats.org/officeDocument/2006/relationships/hyperlink" Target="https://support.microsoft.com/en-us/kb/974006" TargetMode="External"/><Relationship Id="rId11" Type="http://schemas.openxmlformats.org/officeDocument/2006/relationships/hyperlink" Target="https://support.microsoft.com/en-us/kb/2801413" TargetMode="External"/><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hyperlink" Target="https://sqlperformance.com/2016/11/sql-server-2016/big-deal-sp1"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143000" y="534472"/>
            <a:ext cx="7772400" cy="2646878"/>
          </a:xfrm>
        </p:spPr>
        <p:txBody>
          <a:bodyPr/>
          <a:lstStyle/>
          <a:p>
            <a:r>
              <a:rPr lang="en-US" sz="2000" dirty="0" smtClean="0">
                <a:solidFill>
                  <a:schemeClr val="accent1"/>
                </a:solidFill>
                <a:effectLst/>
                <a:latin typeface="Calibri"/>
                <a:cs typeface="Mangal" pitchFamily="18" charset="0"/>
              </a:rPr>
              <a:t/>
            </a:r>
            <a:br>
              <a:rPr lang="en-US" sz="2000" dirty="0" smtClean="0">
                <a:solidFill>
                  <a:schemeClr val="accent1"/>
                </a:solidFill>
                <a:effectLst/>
                <a:latin typeface="Calibri"/>
                <a:cs typeface="Mangal" pitchFamily="18" charset="0"/>
              </a:rPr>
            </a:br>
            <a:r>
              <a:rPr lang="en-US" sz="2400" dirty="0" smtClean="0">
                <a:solidFill>
                  <a:schemeClr val="accent1"/>
                </a:solidFill>
                <a:effectLst/>
                <a:latin typeface="Calibri"/>
                <a:cs typeface="Mangal" pitchFamily="18" charset="0"/>
              </a:rPr>
              <a:t/>
            </a:r>
            <a:br>
              <a:rPr lang="en-US" sz="2400" dirty="0" smtClean="0">
                <a:solidFill>
                  <a:schemeClr val="accent1"/>
                </a:solidFill>
                <a:effectLst/>
                <a:latin typeface="Calibri"/>
                <a:cs typeface="Mangal" pitchFamily="18" charset="0"/>
              </a:rPr>
            </a:br>
            <a:r>
              <a:rPr lang="en-US" cap="all" dirty="0" smtClean="0">
                <a:effectLst/>
              </a:rPr>
              <a:t>NEW T-SQL FEATURES </a:t>
            </a:r>
            <a:r>
              <a:rPr lang="en-US" cap="all" dirty="0" smtClean="0">
                <a:effectLst/>
              </a:rPr>
              <a:t/>
            </a:r>
            <a:br>
              <a:rPr lang="en-US" cap="all" dirty="0" smtClean="0">
                <a:effectLst/>
              </a:rPr>
            </a:br>
            <a:r>
              <a:rPr lang="en-US" cap="all" dirty="0" smtClean="0">
                <a:effectLst/>
              </a:rPr>
              <a:t>IN SQL </a:t>
            </a:r>
            <a:r>
              <a:rPr lang="en-US" cap="all" dirty="0">
                <a:effectLst/>
              </a:rPr>
              <a:t>SERVER </a:t>
            </a:r>
            <a:r>
              <a:rPr lang="en-US" cap="all" dirty="0" smtClean="0">
                <a:effectLst/>
              </a:rPr>
              <a:t/>
            </a:r>
            <a:br>
              <a:rPr lang="en-US" cap="all" dirty="0" smtClean="0">
                <a:effectLst/>
              </a:rPr>
            </a:br>
            <a:r>
              <a:rPr lang="en-US" cap="all" dirty="0" smtClean="0">
                <a:effectLst/>
              </a:rPr>
              <a:t>2016</a:t>
            </a:r>
            <a:r>
              <a:rPr lang="en-US" cap="all" dirty="0" smtClean="0">
                <a:effectLst/>
              </a:rPr>
              <a:t>, </a:t>
            </a:r>
            <a:r>
              <a:rPr lang="en-US" cap="all" dirty="0" smtClean="0">
                <a:effectLst/>
              </a:rPr>
              <a:t>SP1, </a:t>
            </a:r>
            <a:r>
              <a:rPr lang="en-US" cap="all" dirty="0" err="1" smtClean="0">
                <a:effectLst/>
              </a:rPr>
              <a:t>v.Next</a:t>
            </a:r>
            <a:r>
              <a:rPr lang="en-US" cap="all" dirty="0" smtClean="0">
                <a:effectLst/>
              </a:rPr>
              <a:t> </a:t>
            </a:r>
            <a:r>
              <a:rPr lang="en-US" cap="all" dirty="0" smtClean="0">
                <a:effectLst/>
              </a:rPr>
              <a:t/>
            </a:r>
            <a:br>
              <a:rPr lang="en-US" cap="all" dirty="0" smtClean="0">
                <a:effectLst/>
              </a:rPr>
            </a:br>
            <a:endParaRPr lang="en-US" dirty="0">
              <a:effectLst/>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742950"/>
            <a:ext cx="2971800" cy="2971800"/>
          </a:xfrm>
          <a:prstGeom prst="rect">
            <a:avLst/>
          </a:prstGeom>
        </p:spPr>
      </p:pic>
      <p:sp>
        <p:nvSpPr>
          <p:cNvPr id="2" name="Subtitle 1"/>
          <p:cNvSpPr>
            <a:spLocks noGrp="1"/>
          </p:cNvSpPr>
          <p:nvPr>
            <p:ph type="subTitle" idx="1"/>
          </p:nvPr>
        </p:nvSpPr>
        <p:spPr>
          <a:xfrm>
            <a:off x="2438400" y="2800350"/>
            <a:ext cx="6400800" cy="276999"/>
          </a:xfrm>
        </p:spPr>
        <p:txBody>
          <a:bodyPr/>
          <a:lstStyle/>
          <a:p>
            <a:r>
              <a:rPr lang="en-US" dirty="0" smtClean="0"/>
              <a:t>Aaron Bertrand</a:t>
            </a:r>
            <a:endParaRPr lang="en-US" dirty="0"/>
          </a:p>
        </p:txBody>
      </p:sp>
    </p:spTree>
    <p:extLst>
      <p:ext uri="{BB962C8B-B14F-4D97-AF65-F5344CB8AC3E}">
        <p14:creationId xmlns:p14="http://schemas.microsoft.com/office/powerpoint/2010/main" val="20296084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MAXDOP for CHECKDB</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Can now indicate max # of cores</a:t>
            </a:r>
          </a:p>
          <a:p>
            <a:pPr lvl="1"/>
            <a:r>
              <a:rPr lang="en-US" sz="2000" dirty="0" smtClean="0"/>
              <a:t>Without needing Resource Governor or server-wide MAXDOP</a:t>
            </a:r>
          </a:p>
        </p:txBody>
      </p:sp>
      <p:sp>
        <p:nvSpPr>
          <p:cNvPr id="5" name="Text Placeholder 4"/>
          <p:cNvSpPr txBox="1">
            <a:spLocks/>
          </p:cNvSpPr>
          <p:nvPr/>
        </p:nvSpPr>
        <p:spPr>
          <a:xfrm>
            <a:off x="1600200" y="2803758"/>
            <a:ext cx="3886200" cy="6096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lgn="ctr">
              <a:buNone/>
            </a:pPr>
            <a:endParaRPr lang="en-US" sz="800" b="0" kern="0" dirty="0">
              <a:latin typeface="Consolas" charset="0"/>
              <a:ea typeface="Consolas" charset="0"/>
              <a:cs typeface="Consolas" charset="0"/>
            </a:endParaRPr>
          </a:p>
          <a:p>
            <a:pPr marL="0" indent="0" algn="ctr">
              <a:buNone/>
            </a:pPr>
            <a:r>
              <a:rPr lang="en-US" sz="1500" b="0" kern="0" dirty="0" smtClean="0">
                <a:latin typeface="Consolas" charset="0"/>
                <a:ea typeface="Consolas" charset="0"/>
                <a:cs typeface="Consolas" charset="0"/>
              </a:rPr>
              <a:t>DBCC CHECKDB() WITH (MAXDOP = 4);</a:t>
            </a:r>
            <a:endParaRPr lang="en-US" sz="1500" b="0" kern="0" dirty="0">
              <a:latin typeface="Consolas" charset="0"/>
              <a:ea typeface="Consolas" charset="0"/>
              <a:cs typeface="Consolas" charset="0"/>
            </a:endParaRPr>
          </a:p>
        </p:txBody>
      </p:sp>
    </p:spTree>
    <p:extLst>
      <p:ext uri="{BB962C8B-B14F-4D97-AF65-F5344CB8AC3E}">
        <p14:creationId xmlns:p14="http://schemas.microsoft.com/office/powerpoint/2010/main" val="31074075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Combine TDE &amp; Compression</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In SQL Server 2014, TDE data compressed poorly &amp; slowly</a:t>
            </a:r>
          </a:p>
          <a:p>
            <a:r>
              <a:rPr lang="en-US" sz="2200" dirty="0" smtClean="0"/>
              <a:t>In SQL Server 2016, TDE data compresses well &amp; quickly</a:t>
            </a:r>
          </a:p>
          <a:p>
            <a:pPr lvl="1"/>
            <a:r>
              <a:rPr lang="en-US" sz="2000" dirty="0" smtClean="0"/>
              <a:t>Need to manually set MAXTRANSFERSIZE &gt; 64 KB (65536)</a:t>
            </a:r>
          </a:p>
        </p:txBody>
      </p:sp>
      <p:pic>
        <p:nvPicPr>
          <p:cNvPr id="3" name="Picture 2"/>
          <p:cNvPicPr>
            <a:picLocks noChangeAspect="1"/>
          </p:cNvPicPr>
          <p:nvPr/>
        </p:nvPicPr>
        <p:blipFill>
          <a:blip r:embed="rId3"/>
          <a:stretch>
            <a:fillRect/>
          </a:stretch>
        </p:blipFill>
        <p:spPr>
          <a:xfrm>
            <a:off x="490220" y="2647781"/>
            <a:ext cx="3948545" cy="1900429"/>
          </a:xfrm>
          <a:prstGeom prst="rect">
            <a:avLst/>
          </a:prstGeom>
        </p:spPr>
      </p:pic>
      <p:pic>
        <p:nvPicPr>
          <p:cNvPr id="7" name="Picture 6"/>
          <p:cNvPicPr>
            <a:picLocks noChangeAspect="1"/>
          </p:cNvPicPr>
          <p:nvPr/>
        </p:nvPicPr>
        <p:blipFill>
          <a:blip r:embed="rId4"/>
          <a:stretch>
            <a:fillRect/>
          </a:stretch>
        </p:blipFill>
        <p:spPr>
          <a:xfrm>
            <a:off x="4724400" y="2647781"/>
            <a:ext cx="3899647" cy="1903838"/>
          </a:xfrm>
          <a:prstGeom prst="rect">
            <a:avLst/>
          </a:prstGeom>
        </p:spPr>
      </p:pic>
    </p:spTree>
    <p:extLst>
      <p:ext uri="{BB962C8B-B14F-4D97-AF65-F5344CB8AC3E}">
        <p14:creationId xmlns:p14="http://schemas.microsoft.com/office/powerpoint/2010/main" val="919025552"/>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Access Input Buffer without DBCC</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New DMF, </a:t>
            </a:r>
            <a:r>
              <a:rPr lang="en-US" sz="2200" dirty="0" err="1" smtClean="0"/>
              <a:t>sys.dm_exec_input_buffer</a:t>
            </a:r>
            <a:endParaRPr lang="en-US" sz="2200" dirty="0" smtClean="0"/>
          </a:p>
          <a:p>
            <a:pPr lvl="1"/>
            <a:r>
              <a:rPr lang="en-US" sz="1700" dirty="0" smtClean="0"/>
              <a:t>Can use cross apply to get input buffer for multiple sessions</a:t>
            </a:r>
          </a:p>
          <a:p>
            <a:pPr lvl="1"/>
            <a:r>
              <a:rPr lang="en-US" sz="1700" dirty="0" smtClean="0"/>
              <a:t>Get last batch/statement submitted by session, even without active request</a:t>
            </a:r>
          </a:p>
        </p:txBody>
      </p:sp>
      <p:sp>
        <p:nvSpPr>
          <p:cNvPr id="5" name="Text Placeholder 4"/>
          <p:cNvSpPr txBox="1">
            <a:spLocks/>
          </p:cNvSpPr>
          <p:nvPr/>
        </p:nvSpPr>
        <p:spPr>
          <a:xfrm>
            <a:off x="1066800" y="2724150"/>
            <a:ext cx="4495800" cy="13716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endParaRPr lang="en-US" sz="700" b="0" kern="0" dirty="0" smtClean="0">
              <a:latin typeface="Consolas" charset="0"/>
              <a:ea typeface="Consolas" charset="0"/>
              <a:cs typeface="Consolas" charset="0"/>
            </a:endParaRPr>
          </a:p>
          <a:p>
            <a:pPr marL="0" indent="0">
              <a:buNone/>
            </a:pPr>
            <a:r>
              <a:rPr lang="en-US" sz="1500" b="0" kern="0" dirty="0" smtClean="0">
                <a:latin typeface="Consolas" charset="0"/>
                <a:ea typeface="Consolas" charset="0"/>
                <a:cs typeface="Consolas" charset="0"/>
              </a:rPr>
              <a:t> SELECT </a:t>
            </a:r>
            <a:r>
              <a:rPr lang="en-US" sz="1500" b="0" kern="0" dirty="0" err="1" smtClean="0">
                <a:latin typeface="Consolas" charset="0"/>
                <a:ea typeface="Consolas" charset="0"/>
                <a:cs typeface="Consolas" charset="0"/>
              </a:rPr>
              <a:t>s.session_id</a:t>
            </a:r>
            <a:r>
              <a:rPr lang="en-US" sz="1500" b="0" kern="0" dirty="0" smtClean="0">
                <a:latin typeface="Consolas" charset="0"/>
                <a:ea typeface="Consolas" charset="0"/>
                <a:cs typeface="Consolas" charset="0"/>
              </a:rPr>
              <a:t>, </a:t>
            </a:r>
            <a:r>
              <a:rPr lang="en-US" sz="1500" b="0" kern="0" dirty="0" err="1" smtClean="0">
                <a:latin typeface="Consolas" charset="0"/>
                <a:ea typeface="Consolas" charset="0"/>
                <a:cs typeface="Consolas" charset="0"/>
              </a:rPr>
              <a:t>b.event_info</a:t>
            </a:r>
            <a:r>
              <a:rPr lang="en-US" sz="1500" b="0" kern="0" dirty="0" smtClean="0">
                <a:latin typeface="Consolas" charset="0"/>
                <a:ea typeface="Consolas" charset="0"/>
                <a:cs typeface="Consolas" charset="0"/>
              </a:rPr>
              <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FROM </a:t>
            </a:r>
            <a:r>
              <a:rPr lang="en-US" sz="1500" b="0" kern="0" dirty="0" err="1" smtClean="0">
                <a:latin typeface="Consolas" charset="0"/>
                <a:ea typeface="Consolas" charset="0"/>
                <a:cs typeface="Consolas" charset="0"/>
              </a:rPr>
              <a:t>sys.dm_exec_sessions</a:t>
            </a:r>
            <a:r>
              <a:rPr lang="en-US" sz="1500" b="0" kern="0" dirty="0">
                <a:latin typeface="Consolas" charset="0"/>
                <a:ea typeface="Consolas" charset="0"/>
                <a:cs typeface="Consolas" charset="0"/>
              </a:rPr>
              <a:t> </a:t>
            </a:r>
            <a:r>
              <a:rPr lang="en-US" sz="1500" b="0" kern="0" dirty="0" smtClean="0">
                <a:latin typeface="Consolas" charset="0"/>
                <a:ea typeface="Consolas" charset="0"/>
                <a:cs typeface="Consolas" charset="0"/>
              </a:rPr>
              <a:t>AS s</a:t>
            </a:r>
          </a:p>
          <a:p>
            <a:pPr marL="0" indent="0">
              <a:buNone/>
            </a:pPr>
            <a:r>
              <a:rPr lang="en-US" sz="1500" b="0" kern="0" dirty="0">
                <a:latin typeface="Consolas" charset="0"/>
                <a:ea typeface="Consolas" charset="0"/>
                <a:cs typeface="Consolas" charset="0"/>
              </a:rPr>
              <a:t> </a:t>
            </a:r>
            <a:r>
              <a:rPr lang="en-US" sz="1500" b="0" kern="0" dirty="0" smtClean="0">
                <a:latin typeface="Consolas" charset="0"/>
                <a:ea typeface="Consolas" charset="0"/>
                <a:cs typeface="Consolas" charset="0"/>
              </a:rPr>
              <a:t>  CROSS APPLY </a:t>
            </a:r>
            <a:r>
              <a:rPr lang="en-US" sz="1500" b="0" kern="0" dirty="0" err="1" smtClean="0">
                <a:latin typeface="Consolas" charset="0"/>
                <a:ea typeface="Consolas" charset="0"/>
                <a:cs typeface="Consolas" charset="0"/>
              </a:rPr>
              <a:t>sys.dm_exec_input_buffer</a:t>
            </a:r>
            <a:r>
              <a:rPr lang="en-US" sz="1500" b="0" kern="0" dirty="0" smtClean="0">
                <a:latin typeface="Consolas" charset="0"/>
                <a:ea typeface="Consolas" charset="0"/>
                <a:cs typeface="Consolas" charset="0"/>
              </a:rPr>
              <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a:t>
            </a:r>
            <a:r>
              <a:rPr lang="en-US" sz="1500" b="0" kern="0" dirty="0" err="1" smtClean="0">
                <a:latin typeface="Consolas" charset="0"/>
                <a:ea typeface="Consolas" charset="0"/>
                <a:cs typeface="Consolas" charset="0"/>
              </a:rPr>
              <a:t>s.session_id</a:t>
            </a:r>
            <a:r>
              <a:rPr lang="en-US" sz="1500" b="0" kern="0" dirty="0" smtClean="0">
                <a:latin typeface="Consolas" charset="0"/>
                <a:ea typeface="Consolas" charset="0"/>
                <a:cs typeface="Consolas" charset="0"/>
              </a:rPr>
              <a:t>, NULL) AS b;</a:t>
            </a:r>
            <a:endParaRPr lang="en-US" sz="1600" b="0" kern="0" dirty="0">
              <a:latin typeface="Consolas" charset="0"/>
              <a:ea typeface="Consolas" charset="0"/>
              <a:cs typeface="Consolas" charset="0"/>
            </a:endParaRPr>
          </a:p>
        </p:txBody>
      </p:sp>
    </p:spTree>
    <p:extLst>
      <p:ext uri="{BB962C8B-B14F-4D97-AF65-F5344CB8AC3E}">
        <p14:creationId xmlns:p14="http://schemas.microsoft.com/office/powerpoint/2010/main" val="11780795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Session-Level Wait Stats</a:t>
            </a:r>
            <a:endParaRPr lang="en-US" sz="2400" dirty="0">
              <a:solidFill>
                <a:schemeClr val="tx1">
                  <a:lumMod val="50000"/>
                  <a:lumOff val="50000"/>
                </a:schemeClr>
              </a:solidFill>
            </a:endParaRPr>
          </a:p>
        </p:txBody>
      </p:sp>
      <p:sp>
        <p:nvSpPr>
          <p:cNvPr id="6" name="Text Placeholder 5"/>
          <p:cNvSpPr>
            <a:spLocks noGrp="1"/>
          </p:cNvSpPr>
          <p:nvPr>
            <p:ph idx="1"/>
          </p:nvPr>
        </p:nvSpPr>
        <p:spPr>
          <a:xfrm>
            <a:off x="495300" y="1568917"/>
            <a:ext cx="8267700" cy="3079283"/>
          </a:xfrm>
        </p:spPr>
        <p:txBody>
          <a:bodyPr/>
          <a:lstStyle/>
          <a:p>
            <a:r>
              <a:rPr lang="en-US" sz="2200" dirty="0" smtClean="0"/>
              <a:t>New DMV, </a:t>
            </a:r>
            <a:r>
              <a:rPr lang="en-US" sz="2200" dirty="0" err="1" smtClean="0"/>
              <a:t>sys.dm_exec_session_wait_stats</a:t>
            </a:r>
            <a:endParaRPr lang="en-US" sz="2200" dirty="0" smtClean="0"/>
          </a:p>
          <a:p>
            <a:pPr lvl="1"/>
            <a:r>
              <a:rPr lang="en-US" sz="2000" dirty="0" err="1" smtClean="0"/>
              <a:t>sys.dm_os_wait_stats</a:t>
            </a:r>
            <a:r>
              <a:rPr lang="en-US" sz="2000" dirty="0" smtClean="0"/>
              <a:t> with a </a:t>
            </a:r>
            <a:r>
              <a:rPr lang="en-US" sz="2000" dirty="0" err="1" smtClean="0"/>
              <a:t>session_id</a:t>
            </a:r>
            <a:r>
              <a:rPr lang="en-US" sz="2000" dirty="0" smtClean="0"/>
              <a:t> column</a:t>
            </a:r>
          </a:p>
          <a:p>
            <a:pPr lvl="1"/>
            <a:r>
              <a:rPr lang="en-US" sz="2000" dirty="0" smtClean="0"/>
              <a:t>Get session-specific wait stats without targeted Extended Events</a:t>
            </a:r>
          </a:p>
        </p:txBody>
      </p:sp>
      <p:sp>
        <p:nvSpPr>
          <p:cNvPr id="5" name="Text Placeholder 4"/>
          <p:cNvSpPr txBox="1">
            <a:spLocks/>
          </p:cNvSpPr>
          <p:nvPr/>
        </p:nvSpPr>
        <p:spPr>
          <a:xfrm>
            <a:off x="1066800" y="2800350"/>
            <a:ext cx="6400800" cy="16002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endParaRPr lang="en-US" sz="1500" b="0" kern="0" dirty="0" smtClean="0">
              <a:latin typeface="Consolas" charset="0"/>
              <a:ea typeface="Consolas" charset="0"/>
              <a:cs typeface="Consolas" charset="0"/>
            </a:endParaRPr>
          </a:p>
          <a:p>
            <a:pPr marL="0" indent="0">
              <a:buNone/>
            </a:pPr>
            <a:r>
              <a:rPr lang="en-US" sz="1500" b="0" kern="0" dirty="0">
                <a:latin typeface="Consolas" charset="0"/>
                <a:ea typeface="Consolas" charset="0"/>
                <a:cs typeface="Consolas" charset="0"/>
              </a:rPr>
              <a:t> </a:t>
            </a:r>
            <a:r>
              <a:rPr lang="en-US" sz="1500" b="0" kern="0" dirty="0" smtClean="0">
                <a:latin typeface="Consolas" charset="0"/>
                <a:ea typeface="Consolas" charset="0"/>
                <a:cs typeface="Consolas" charset="0"/>
              </a:rPr>
              <a:t>  SELECT </a:t>
            </a:r>
            <a:r>
              <a:rPr lang="en-US" sz="1500" b="0" kern="0" dirty="0" err="1" smtClean="0">
                <a:latin typeface="Consolas" charset="0"/>
                <a:ea typeface="Consolas" charset="0"/>
                <a:cs typeface="Consolas" charset="0"/>
              </a:rPr>
              <a:t>session_id</a:t>
            </a:r>
            <a:r>
              <a:rPr lang="en-US" sz="1500" b="0" kern="0" dirty="0" smtClean="0">
                <a:latin typeface="Consolas" charset="0"/>
                <a:ea typeface="Consolas" charset="0"/>
                <a:cs typeface="Consolas" charset="0"/>
              </a:rPr>
              <a:t>, </a:t>
            </a:r>
            <a:r>
              <a:rPr lang="en-US" sz="1500" b="0" kern="0" dirty="0" err="1" smtClean="0">
                <a:latin typeface="Consolas" charset="0"/>
                <a:ea typeface="Consolas" charset="0"/>
                <a:cs typeface="Consolas" charset="0"/>
              </a:rPr>
              <a:t>wait_type</a:t>
            </a:r>
            <a:r>
              <a:rPr lang="en-US" sz="1500" b="0" kern="0" dirty="0" smtClean="0">
                <a:latin typeface="Consolas" charset="0"/>
                <a:ea typeface="Consolas" charset="0"/>
                <a:cs typeface="Consolas" charset="0"/>
              </a:rPr>
              <a:t>, </a:t>
            </a:r>
            <a:r>
              <a:rPr lang="en-US" sz="1500" b="0" kern="0" dirty="0" err="1" smtClean="0">
                <a:latin typeface="Consolas" charset="0"/>
                <a:ea typeface="Consolas" charset="0"/>
                <a:cs typeface="Consolas" charset="0"/>
              </a:rPr>
              <a:t>waiting_tasks_count</a:t>
            </a:r>
            <a:r>
              <a:rPr lang="en-US" sz="1500" b="0" kern="0" dirty="0" smtClean="0">
                <a:latin typeface="Consolas" charset="0"/>
                <a:ea typeface="Consolas" charset="0"/>
                <a:cs typeface="Consolas" charset="0"/>
              </a:rPr>
              <a:t>,</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a:t>
            </a:r>
            <a:r>
              <a:rPr lang="en-US" sz="1500" b="0" kern="0" dirty="0" err="1" smtClean="0">
                <a:latin typeface="Consolas" charset="0"/>
                <a:ea typeface="Consolas" charset="0"/>
                <a:cs typeface="Consolas" charset="0"/>
              </a:rPr>
              <a:t>wait_time_ms</a:t>
            </a:r>
            <a:r>
              <a:rPr lang="en-US" sz="1500" b="0" kern="0" dirty="0" smtClean="0">
                <a:latin typeface="Consolas" charset="0"/>
                <a:ea typeface="Consolas" charset="0"/>
                <a:cs typeface="Consolas" charset="0"/>
              </a:rPr>
              <a:t>, </a:t>
            </a:r>
            <a:r>
              <a:rPr lang="en-US" sz="1500" b="0" kern="0" dirty="0" err="1" smtClean="0">
                <a:latin typeface="Consolas" charset="0"/>
                <a:ea typeface="Consolas" charset="0"/>
                <a:cs typeface="Consolas" charset="0"/>
              </a:rPr>
              <a:t>max_wait_time_ms</a:t>
            </a:r>
            <a:r>
              <a:rPr lang="en-US" sz="1500" b="0" kern="0" dirty="0" smtClean="0">
                <a:latin typeface="Consolas" charset="0"/>
                <a:ea typeface="Consolas" charset="0"/>
                <a:cs typeface="Consolas" charset="0"/>
              </a:rPr>
              <a:t>, </a:t>
            </a:r>
            <a:r>
              <a:rPr lang="en-US" sz="1500" b="0" kern="0" dirty="0" err="1" smtClean="0">
                <a:latin typeface="Consolas" charset="0"/>
                <a:ea typeface="Consolas" charset="0"/>
                <a:cs typeface="Consolas" charset="0"/>
              </a:rPr>
              <a:t>signal_wait_time_ms</a:t>
            </a:r>
            <a:r>
              <a:rPr lang="en-US" sz="1500" b="0" kern="0" dirty="0" smtClean="0">
                <a:latin typeface="Consolas" charset="0"/>
                <a:ea typeface="Consolas" charset="0"/>
                <a:cs typeface="Consolas" charset="0"/>
              </a:rPr>
              <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FROM </a:t>
            </a:r>
            <a:r>
              <a:rPr lang="en-US" sz="1500" b="0" kern="0" dirty="0" err="1" smtClean="0">
                <a:latin typeface="Consolas" charset="0"/>
                <a:ea typeface="Consolas" charset="0"/>
                <a:cs typeface="Consolas" charset="0"/>
              </a:rPr>
              <a:t>sys.dm_exec_session_wait_stats</a:t>
            </a:r>
            <a:r>
              <a:rPr lang="en-US" sz="1500" b="0" kern="0" dirty="0" smtClean="0">
                <a:latin typeface="Consolas" charset="0"/>
                <a:ea typeface="Consolas" charset="0"/>
                <a:cs typeface="Consolas" charset="0"/>
              </a:rPr>
              <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WHERE </a:t>
            </a:r>
            <a:r>
              <a:rPr lang="en-US" sz="1500" b="0" kern="0" dirty="0" err="1" smtClean="0">
                <a:latin typeface="Consolas" charset="0"/>
                <a:ea typeface="Consolas" charset="0"/>
                <a:cs typeface="Consolas" charset="0"/>
              </a:rPr>
              <a:t>session_id</a:t>
            </a:r>
            <a:r>
              <a:rPr lang="en-US" sz="1500" b="0" kern="0" dirty="0" smtClean="0">
                <a:latin typeface="Consolas" charset="0"/>
                <a:ea typeface="Consolas" charset="0"/>
                <a:cs typeface="Consolas" charset="0"/>
              </a:rPr>
              <a:t> = 72;</a:t>
            </a:r>
            <a:endParaRPr lang="en-US" sz="1600" b="0" kern="0" dirty="0">
              <a:latin typeface="Consolas" charset="0"/>
              <a:ea typeface="Consolas" charset="0"/>
              <a:cs typeface="Consolas" charset="0"/>
            </a:endParaRPr>
          </a:p>
        </p:txBody>
      </p:sp>
    </p:spTree>
    <p:extLst>
      <p:ext uri="{BB962C8B-B14F-4D97-AF65-F5344CB8AC3E}">
        <p14:creationId xmlns:p14="http://schemas.microsoft.com/office/powerpoint/2010/main" val="22166842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Other Performance Troubleshooting</a:t>
            </a:r>
            <a:endParaRPr lang="en-US" sz="2400" dirty="0">
              <a:solidFill>
                <a:schemeClr val="tx1">
                  <a:lumMod val="50000"/>
                  <a:lumOff val="50000"/>
                </a:schemeClr>
              </a:solidFill>
            </a:endParaRPr>
          </a:p>
        </p:txBody>
      </p:sp>
      <p:sp>
        <p:nvSpPr>
          <p:cNvPr id="7" name="Text Placeholder 5"/>
          <p:cNvSpPr>
            <a:spLocks noGrp="1"/>
          </p:cNvSpPr>
          <p:nvPr>
            <p:ph idx="1"/>
          </p:nvPr>
        </p:nvSpPr>
        <p:spPr/>
        <p:txBody>
          <a:bodyPr>
            <a:normAutofit/>
          </a:bodyPr>
          <a:lstStyle/>
          <a:p>
            <a:pPr marL="342900" indent="-342900">
              <a:buFont typeface="Wingdings" charset="2"/>
              <a:buChar char="§"/>
            </a:pPr>
            <a:r>
              <a:rPr lang="en-US" sz="2200" dirty="0" smtClean="0"/>
              <a:t>New DMVs or columns</a:t>
            </a:r>
          </a:p>
        </p:txBody>
      </p:sp>
      <p:sp>
        <p:nvSpPr>
          <p:cNvPr id="5" name="Text Placeholder 4"/>
          <p:cNvSpPr txBox="1">
            <a:spLocks/>
          </p:cNvSpPr>
          <p:nvPr/>
        </p:nvSpPr>
        <p:spPr>
          <a:xfrm>
            <a:off x="381000" y="2038350"/>
            <a:ext cx="7162800" cy="25146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endParaRPr lang="en-US" sz="500" b="0" dirty="0" smtClean="0">
              <a:latin typeface="Consolas" charset="0"/>
              <a:ea typeface="Consolas" charset="0"/>
              <a:cs typeface="Consolas" charset="0"/>
            </a:endParaRPr>
          </a:p>
          <a:p>
            <a:pPr marL="0" indent="0">
              <a:buNone/>
            </a:pPr>
            <a:r>
              <a:rPr lang="en-US" sz="1500" b="0" dirty="0">
                <a:latin typeface="Consolas" charset="0"/>
                <a:ea typeface="Consolas" charset="0"/>
                <a:cs typeface="Consolas" charset="0"/>
              </a:rPr>
              <a:t> </a:t>
            </a:r>
            <a:r>
              <a:rPr lang="en-US" sz="1500" b="0" dirty="0" smtClean="0">
                <a:latin typeface="Consolas" charset="0"/>
                <a:ea typeface="Consolas" charset="0"/>
                <a:cs typeface="Consolas" charset="0"/>
              </a:rPr>
              <a:t> SELECT </a:t>
            </a:r>
            <a:r>
              <a:rPr lang="en-US" sz="1500" b="0" dirty="0" err="1">
                <a:latin typeface="Consolas" charset="0"/>
                <a:ea typeface="Consolas" charset="0"/>
                <a:cs typeface="Consolas" charset="0"/>
              </a:rPr>
              <a:t>session_id</a:t>
            </a:r>
            <a:r>
              <a:rPr lang="en-US" sz="1500" b="0" dirty="0">
                <a:latin typeface="Consolas" charset="0"/>
                <a:ea typeface="Consolas" charset="0"/>
                <a:cs typeface="Consolas" charset="0"/>
              </a:rPr>
              <a:t>, [status], command, </a:t>
            </a:r>
            <a:r>
              <a:rPr lang="en-US" sz="1500" dirty="0" err="1">
                <a:solidFill>
                  <a:srgbClr val="0070C0"/>
                </a:solidFill>
                <a:latin typeface="Consolas" charset="0"/>
                <a:ea typeface="Consolas" charset="0"/>
                <a:cs typeface="Consolas" charset="0"/>
              </a:rPr>
              <a:t>dop</a:t>
            </a:r>
            <a:r>
              <a:rPr lang="en-US" sz="1500" dirty="0">
                <a:solidFill>
                  <a:srgbClr val="0070C0"/>
                </a:solidFill>
                <a:latin typeface="Consolas" charset="0"/>
                <a:ea typeface="Consolas" charset="0"/>
                <a:cs typeface="Consolas" charset="0"/>
              </a:rPr>
              <a:t>, </a:t>
            </a:r>
            <a:r>
              <a:rPr lang="en-US" sz="1500" dirty="0" err="1" smtClean="0">
                <a:solidFill>
                  <a:srgbClr val="0070C0"/>
                </a:solidFill>
                <a:latin typeface="Consolas" charset="0"/>
                <a:ea typeface="Consolas" charset="0"/>
                <a:cs typeface="Consolas" charset="0"/>
              </a:rPr>
              <a:t>parallel_worker_count</a:t>
            </a:r>
            <a:r>
              <a:rPr lang="en-US" sz="1500" dirty="0">
                <a:solidFill>
                  <a:srgbClr val="0070C0"/>
                </a:solidFill>
                <a:latin typeface="Consolas" charset="0"/>
                <a:ea typeface="Consolas" charset="0"/>
                <a:cs typeface="Consolas" charset="0"/>
              </a:rPr>
              <a:t/>
            </a:r>
            <a:br>
              <a:rPr lang="en-US" sz="1500" dirty="0">
                <a:solidFill>
                  <a:srgbClr val="0070C0"/>
                </a:solidFill>
                <a:latin typeface="Consolas" charset="0"/>
                <a:ea typeface="Consolas" charset="0"/>
                <a:cs typeface="Consolas" charset="0"/>
              </a:rPr>
            </a:br>
            <a:r>
              <a:rPr lang="en-US" sz="1500" dirty="0" smtClean="0">
                <a:solidFill>
                  <a:srgbClr val="0070C0"/>
                </a:solidFill>
                <a:latin typeface="Consolas" charset="0"/>
                <a:ea typeface="Consolas" charset="0"/>
                <a:cs typeface="Consolas" charset="0"/>
              </a:rPr>
              <a:t>    </a:t>
            </a:r>
            <a:r>
              <a:rPr lang="en-US" sz="1500" b="0" dirty="0" smtClean="0">
                <a:latin typeface="Consolas" charset="0"/>
                <a:ea typeface="Consolas" charset="0"/>
                <a:cs typeface="Consolas" charset="0"/>
              </a:rPr>
              <a:t>FROM </a:t>
            </a:r>
            <a:r>
              <a:rPr lang="en-US" sz="1500" b="0" dirty="0" err="1" smtClean="0">
                <a:latin typeface="Consolas" charset="0"/>
                <a:ea typeface="Consolas" charset="0"/>
                <a:cs typeface="Consolas" charset="0"/>
              </a:rPr>
              <a:t>sys.dm_exec_requests</a:t>
            </a:r>
            <a:r>
              <a:rPr lang="en-US" sz="1500" b="0" dirty="0" smtClean="0">
                <a:latin typeface="Consolas" charset="0"/>
                <a:ea typeface="Consolas" charset="0"/>
                <a:cs typeface="Consolas" charset="0"/>
              </a:rPr>
              <a:t>;</a:t>
            </a:r>
            <a:br>
              <a:rPr lang="en-US" sz="1500" b="0" dirty="0" smtClean="0">
                <a:latin typeface="Consolas" charset="0"/>
                <a:ea typeface="Consolas" charset="0"/>
                <a:cs typeface="Consolas" charset="0"/>
              </a:rPr>
            </a:br>
            <a:endParaRPr lang="en-US" sz="800" b="0" dirty="0" smtClean="0">
              <a:latin typeface="Consolas" charset="0"/>
              <a:ea typeface="Consolas" charset="0"/>
              <a:cs typeface="Consolas" charset="0"/>
            </a:endParaRPr>
          </a:p>
          <a:p>
            <a:pPr marL="0" indent="0">
              <a:buNone/>
            </a:pPr>
            <a:r>
              <a:rPr lang="en-US" sz="1500" b="0" dirty="0" smtClean="0">
                <a:latin typeface="Consolas" charset="0"/>
                <a:ea typeface="Consolas" charset="0"/>
                <a:cs typeface="Consolas" charset="0"/>
              </a:rPr>
              <a:t>  SELECT </a:t>
            </a:r>
            <a:r>
              <a:rPr lang="en-US" sz="1500" b="0" dirty="0" err="1" smtClean="0">
                <a:latin typeface="Consolas" charset="0"/>
                <a:ea typeface="Consolas" charset="0"/>
                <a:cs typeface="Consolas" charset="0"/>
              </a:rPr>
              <a:t>session_id</a:t>
            </a:r>
            <a:r>
              <a:rPr lang="en-US" sz="1500" b="0" dirty="0" smtClean="0">
                <a:latin typeface="Consolas" charset="0"/>
                <a:ea typeface="Consolas" charset="0"/>
                <a:cs typeface="Consolas" charset="0"/>
              </a:rPr>
              <a:t>, </a:t>
            </a:r>
            <a:r>
              <a:rPr lang="en-US" sz="1500" b="0" dirty="0" err="1" smtClean="0">
                <a:latin typeface="Consolas" charset="0"/>
                <a:ea typeface="Consolas" charset="0"/>
                <a:cs typeface="Consolas" charset="0"/>
              </a:rPr>
              <a:t>request_id</a:t>
            </a:r>
            <a:r>
              <a:rPr lang="en-US" sz="1500" b="0" dirty="0" smtClean="0">
                <a:latin typeface="Consolas" charset="0"/>
                <a:ea typeface="Consolas" charset="0"/>
                <a:cs typeface="Consolas" charset="0"/>
              </a:rPr>
              <a:t>, </a:t>
            </a:r>
            <a:r>
              <a:rPr lang="en-US" sz="1500" b="0" dirty="0" err="1" smtClean="0">
                <a:latin typeface="Consolas" charset="0"/>
                <a:ea typeface="Consolas" charset="0"/>
                <a:cs typeface="Consolas" charset="0"/>
              </a:rPr>
              <a:t>sql_handle</a:t>
            </a:r>
            <a:r>
              <a:rPr lang="en-US" sz="1500" b="0" dirty="0" smtClean="0">
                <a:latin typeface="Consolas" charset="0"/>
                <a:ea typeface="Consolas" charset="0"/>
                <a:cs typeface="Consolas" charset="0"/>
              </a:rPr>
              <a:t>, </a:t>
            </a:r>
            <a:r>
              <a:rPr lang="en-US" sz="1500" dirty="0" err="1" smtClean="0">
                <a:solidFill>
                  <a:srgbClr val="0070C0"/>
                </a:solidFill>
                <a:latin typeface="Consolas" charset="0"/>
                <a:ea typeface="Consolas" charset="0"/>
                <a:cs typeface="Consolas" charset="0"/>
              </a:rPr>
              <a:t>actual_read_row_count</a:t>
            </a:r>
            <a:r>
              <a:rPr lang="en-US" sz="1500" b="0" dirty="0">
                <a:latin typeface="Consolas" charset="0"/>
                <a:ea typeface="Consolas" charset="0"/>
                <a:cs typeface="Consolas" charset="0"/>
              </a:rPr>
              <a:t/>
            </a:r>
            <a:br>
              <a:rPr lang="en-US" sz="1500" b="0" dirty="0">
                <a:latin typeface="Consolas" charset="0"/>
                <a:ea typeface="Consolas" charset="0"/>
                <a:cs typeface="Consolas" charset="0"/>
              </a:rPr>
            </a:br>
            <a:r>
              <a:rPr lang="en-US" sz="1500" b="0" dirty="0" smtClean="0">
                <a:latin typeface="Consolas" charset="0"/>
                <a:ea typeface="Consolas" charset="0"/>
                <a:cs typeface="Consolas" charset="0"/>
              </a:rPr>
              <a:t>    FROM </a:t>
            </a:r>
            <a:r>
              <a:rPr lang="en-US" sz="1500" b="0" dirty="0" err="1" smtClean="0">
                <a:latin typeface="Consolas" charset="0"/>
                <a:ea typeface="Consolas" charset="0"/>
                <a:cs typeface="Consolas" charset="0"/>
              </a:rPr>
              <a:t>sys.dm_exec_query_profiles</a:t>
            </a:r>
            <a:r>
              <a:rPr lang="en-US" sz="1500" b="0" dirty="0" smtClean="0">
                <a:latin typeface="Consolas" charset="0"/>
                <a:ea typeface="Consolas" charset="0"/>
                <a:cs typeface="Consolas" charset="0"/>
              </a:rPr>
              <a:t>;</a:t>
            </a:r>
            <a:br>
              <a:rPr lang="en-US" sz="1500" b="0" dirty="0" smtClean="0">
                <a:latin typeface="Consolas" charset="0"/>
                <a:ea typeface="Consolas" charset="0"/>
                <a:cs typeface="Consolas" charset="0"/>
              </a:rPr>
            </a:br>
            <a:r>
              <a:rPr lang="en-US" sz="800" b="0" dirty="0" smtClean="0">
                <a:latin typeface="Consolas" charset="0"/>
                <a:ea typeface="Consolas" charset="0"/>
                <a:cs typeface="Consolas" charset="0"/>
              </a:rPr>
              <a:t/>
            </a:r>
            <a:br>
              <a:rPr lang="en-US" sz="800" b="0" dirty="0" smtClean="0">
                <a:latin typeface="Consolas" charset="0"/>
                <a:ea typeface="Consolas" charset="0"/>
                <a:cs typeface="Consolas" charset="0"/>
              </a:rPr>
            </a:br>
            <a:r>
              <a:rPr lang="en-US" sz="1500" b="0" dirty="0" smtClean="0">
                <a:latin typeface="Consolas" charset="0"/>
                <a:ea typeface="Consolas" charset="0"/>
                <a:cs typeface="Consolas" charset="0"/>
              </a:rPr>
              <a:t>  SELECT </a:t>
            </a:r>
            <a:r>
              <a:rPr lang="en-US" sz="1500" b="0" dirty="0">
                <a:latin typeface="Consolas" charset="0"/>
                <a:ea typeface="Consolas" charset="0"/>
                <a:cs typeface="Consolas" charset="0"/>
              </a:rPr>
              <a:t>* FROM </a:t>
            </a:r>
            <a:r>
              <a:rPr lang="en-US" sz="1500" b="0" dirty="0" err="1" smtClean="0">
                <a:latin typeface="Consolas" charset="0"/>
                <a:ea typeface="Consolas" charset="0"/>
                <a:cs typeface="Consolas" charset="0"/>
              </a:rPr>
              <a:t>sys.dm_exec_query_parallel_workers</a:t>
            </a:r>
            <a:r>
              <a:rPr lang="en-US" sz="1500" b="0" dirty="0" smtClean="0">
                <a:latin typeface="Consolas" charset="0"/>
                <a:ea typeface="Consolas" charset="0"/>
                <a:cs typeface="Consolas" charset="0"/>
              </a:rPr>
              <a:t>;</a:t>
            </a:r>
            <a:r>
              <a:rPr lang="en-US" sz="1100" b="0" kern="0" dirty="0">
                <a:latin typeface="Consolas" charset="0"/>
                <a:ea typeface="Consolas" charset="0"/>
                <a:cs typeface="Consolas" charset="0"/>
              </a:rPr>
              <a:t/>
            </a:r>
            <a:br>
              <a:rPr lang="en-US" sz="1100" b="0" kern="0" dirty="0">
                <a:latin typeface="Consolas" charset="0"/>
                <a:ea typeface="Consolas" charset="0"/>
                <a:cs typeface="Consolas" charset="0"/>
              </a:rPr>
            </a:br>
            <a:r>
              <a:rPr lang="en-US" sz="800" b="0" kern="0" dirty="0" smtClean="0">
                <a:latin typeface="Consolas" charset="0"/>
                <a:ea typeface="Consolas" charset="0"/>
                <a:cs typeface="Consolas" charset="0"/>
              </a:rPr>
              <a:t/>
            </a:r>
            <a:br>
              <a:rPr lang="en-US" sz="8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SELECT * FROM </a:t>
            </a:r>
            <a:r>
              <a:rPr lang="en-US" sz="1500" b="0" kern="0" dirty="0" err="1" smtClean="0">
                <a:latin typeface="Consolas" charset="0"/>
                <a:ea typeface="Consolas" charset="0"/>
                <a:cs typeface="Consolas" charset="0"/>
              </a:rPr>
              <a:t>sys.dm_exec_function_stats</a:t>
            </a:r>
            <a:r>
              <a:rPr lang="en-US" sz="1500" b="0" kern="0" dirty="0" smtClean="0">
                <a:latin typeface="Consolas" charset="0"/>
                <a:ea typeface="Consolas" charset="0"/>
                <a:cs typeface="Consolas" charset="0"/>
              </a:rPr>
              <a:t>;</a:t>
            </a:r>
            <a:br>
              <a:rPr lang="en-US" sz="1500" b="0" kern="0" dirty="0" smtClean="0">
                <a:latin typeface="Consolas" charset="0"/>
                <a:ea typeface="Consolas" charset="0"/>
                <a:cs typeface="Consolas" charset="0"/>
              </a:rPr>
            </a:br>
            <a:endParaRPr lang="en-US" sz="800" b="0" kern="0" dirty="0" smtClean="0">
              <a:latin typeface="Consolas" charset="0"/>
              <a:ea typeface="Consolas" charset="0"/>
              <a:cs typeface="Consolas" charset="0"/>
            </a:endParaRPr>
          </a:p>
          <a:p>
            <a:pPr marL="0" indent="0">
              <a:buNone/>
            </a:pPr>
            <a:r>
              <a:rPr lang="en-US" sz="1500" b="0" kern="0" dirty="0">
                <a:latin typeface="Consolas" charset="0"/>
                <a:ea typeface="Consolas" charset="0"/>
                <a:cs typeface="Consolas" charset="0"/>
              </a:rPr>
              <a:t> </a:t>
            </a:r>
            <a:r>
              <a:rPr lang="en-US" sz="1500" b="0" kern="0" dirty="0" smtClean="0">
                <a:latin typeface="Consolas" charset="0"/>
                <a:ea typeface="Consolas" charset="0"/>
                <a:cs typeface="Consolas" charset="0"/>
              </a:rPr>
              <a:t> SELECT * FROM </a:t>
            </a:r>
            <a:r>
              <a:rPr lang="en-US" sz="1500" b="0" kern="0" dirty="0" err="1" smtClean="0">
                <a:latin typeface="Consolas" charset="0"/>
                <a:ea typeface="Consolas" charset="0"/>
                <a:cs typeface="Consolas" charset="0"/>
              </a:rPr>
              <a:t>sys.dm_exec_query_stats</a:t>
            </a:r>
            <a:r>
              <a:rPr lang="en-US" sz="1500" b="0" kern="0" dirty="0" smtClean="0">
                <a:latin typeface="Consolas" charset="0"/>
                <a:ea typeface="Consolas" charset="0"/>
                <a:cs typeface="Consolas" charset="0"/>
              </a:rPr>
              <a:t>; </a:t>
            </a:r>
            <a:r>
              <a:rPr lang="en-US" sz="1500" kern="0" dirty="0" smtClean="0">
                <a:solidFill>
                  <a:srgbClr val="0070C0"/>
                </a:solidFill>
                <a:latin typeface="Consolas" charset="0"/>
                <a:ea typeface="Consolas" charset="0"/>
                <a:cs typeface="Consolas" charset="0"/>
              </a:rPr>
              <a:t>-- 24 new columns!</a:t>
            </a:r>
            <a:endParaRPr lang="en-US" sz="1600" kern="0" dirty="0">
              <a:solidFill>
                <a:srgbClr val="0070C0"/>
              </a:solidFill>
              <a:latin typeface="Consolas" charset="0"/>
              <a:ea typeface="Consolas" charset="0"/>
              <a:cs typeface="Consolas" charset="0"/>
            </a:endParaRPr>
          </a:p>
        </p:txBody>
      </p:sp>
    </p:spTree>
    <p:extLst>
      <p:ext uri="{BB962C8B-B14F-4D97-AF65-F5344CB8AC3E}">
        <p14:creationId xmlns:p14="http://schemas.microsoft.com/office/powerpoint/2010/main" val="196478638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Query Store</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Stores query &amp; plan information over time</a:t>
            </a:r>
          </a:p>
          <a:p>
            <a:pPr lvl="1"/>
            <a:r>
              <a:rPr lang="en-US" sz="2000" dirty="0" smtClean="0"/>
              <a:t>Allows you to identify regressions, revert to earlier </a:t>
            </a:r>
            <a:r>
              <a:rPr lang="en-US" sz="2000" dirty="0" smtClean="0"/>
              <a:t>plan versions</a:t>
            </a:r>
            <a:endParaRPr lang="en-US" sz="2000" dirty="0" smtClean="0"/>
          </a:p>
          <a:p>
            <a:pPr lvl="1"/>
            <a:endParaRPr lang="en-US" dirty="0" smtClean="0"/>
          </a:p>
          <a:p>
            <a:pPr lvl="1"/>
            <a:r>
              <a:rPr lang="en-US" dirty="0">
                <a:hlinkClick r:id="rId3"/>
              </a:rPr>
              <a:t>https://</a:t>
            </a:r>
            <a:r>
              <a:rPr lang="en-US" dirty="0" smtClean="0">
                <a:hlinkClick r:id="rId3"/>
              </a:rPr>
              <a:t>msdn.microsoft.com/en-us/library/dn817826.aspx</a:t>
            </a:r>
            <a:r>
              <a:rPr lang="en-US" dirty="0" smtClean="0"/>
              <a:t> </a:t>
            </a:r>
            <a:endParaRPr lang="en-US" dirty="0"/>
          </a:p>
          <a:p>
            <a:pPr lvl="1"/>
            <a:r>
              <a:rPr lang="en-US" dirty="0">
                <a:hlinkClick r:id="rId4"/>
              </a:rPr>
              <a:t>https://</a:t>
            </a:r>
            <a:r>
              <a:rPr lang="en-US" dirty="0" smtClean="0">
                <a:hlinkClick r:id="rId4"/>
              </a:rPr>
              <a:t>msdn.microsoft.com/en-us/library/mt604821.aspx</a:t>
            </a:r>
            <a:r>
              <a:rPr lang="en-US" dirty="0" smtClean="0"/>
              <a:t> </a:t>
            </a:r>
            <a:endParaRPr lang="en-US" dirty="0"/>
          </a:p>
          <a:p>
            <a:pPr lvl="1"/>
            <a:endParaRPr lang="en-US" dirty="0"/>
          </a:p>
          <a:p>
            <a:pPr lvl="1"/>
            <a:endParaRPr lang="en-US" dirty="0" smtClean="0"/>
          </a:p>
          <a:p>
            <a:pPr lvl="1"/>
            <a:endParaRPr lang="en-US" dirty="0"/>
          </a:p>
          <a:p>
            <a:endParaRPr lang="en-US" dirty="0"/>
          </a:p>
          <a:p>
            <a:endParaRPr lang="en-US" sz="1200" dirty="0" smtClean="0"/>
          </a:p>
          <a:p>
            <a:endParaRPr lang="en-US" sz="1200" dirty="0" smtClean="0"/>
          </a:p>
        </p:txBody>
      </p:sp>
    </p:spTree>
    <p:extLst>
      <p:ext uri="{BB962C8B-B14F-4D97-AF65-F5344CB8AC3E}">
        <p14:creationId xmlns:p14="http://schemas.microsoft.com/office/powerpoint/2010/main" val="1033919910"/>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Dynamic Data Masking</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Obscure column data from certain users</a:t>
            </a:r>
          </a:p>
          <a:p>
            <a:pPr lvl="1"/>
            <a:r>
              <a:rPr lang="en-US" sz="2000" dirty="0" smtClean="0"/>
              <a:t>Not a true security feature!</a:t>
            </a:r>
          </a:p>
        </p:txBody>
      </p:sp>
      <p:sp>
        <p:nvSpPr>
          <p:cNvPr id="5" name="Text Placeholder 4"/>
          <p:cNvSpPr txBox="1">
            <a:spLocks/>
          </p:cNvSpPr>
          <p:nvPr/>
        </p:nvSpPr>
        <p:spPr>
          <a:xfrm>
            <a:off x="762000" y="2343150"/>
            <a:ext cx="6400800" cy="22098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endParaRPr lang="en-US" sz="800" b="0" kern="0" dirty="0" smtClean="0">
              <a:latin typeface="Consolas" charset="0"/>
              <a:ea typeface="Consolas" charset="0"/>
              <a:cs typeface="Consolas" charset="0"/>
            </a:endParaRPr>
          </a:p>
          <a:p>
            <a:pPr marL="0" indent="0">
              <a:buNone/>
            </a:pPr>
            <a:r>
              <a:rPr lang="en-US" sz="1500" b="0" kern="0" dirty="0" smtClean="0">
                <a:latin typeface="Consolas" charset="0"/>
                <a:ea typeface="Consolas" charset="0"/>
                <a:cs typeface="Consolas" charset="0"/>
              </a:rPr>
              <a:t> CREATE TABLE </a:t>
            </a:r>
            <a:r>
              <a:rPr lang="en-US" sz="1500" b="0" kern="0" dirty="0" err="1" smtClean="0">
                <a:latin typeface="Consolas" charset="0"/>
                <a:ea typeface="Consolas" charset="0"/>
                <a:cs typeface="Consolas" charset="0"/>
              </a:rPr>
              <a:t>dbo.Users</a:t>
            </a:r>
            <a:r>
              <a:rPr lang="en-US" sz="1500" b="0" kern="0" dirty="0" smtClean="0">
                <a:latin typeface="Consolas" charset="0"/>
                <a:ea typeface="Consolas" charset="0"/>
                <a:cs typeface="Consolas" charset="0"/>
              </a:rPr>
              <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a:t>
            </a:r>
            <a:r>
              <a:rPr lang="en-US" sz="1500" b="0" kern="0" dirty="0" err="1" smtClean="0">
                <a:latin typeface="Consolas" charset="0"/>
                <a:ea typeface="Consolas" charset="0"/>
                <a:cs typeface="Consolas" charset="0"/>
              </a:rPr>
              <a:t>UserID</a:t>
            </a:r>
            <a:r>
              <a:rPr lang="en-US" sz="1500" b="0" kern="0" dirty="0" smtClean="0">
                <a:latin typeface="Consolas" charset="0"/>
                <a:ea typeface="Consolas" charset="0"/>
                <a:cs typeface="Consolas" charset="0"/>
              </a:rPr>
              <a:t> </a:t>
            </a:r>
            <a:r>
              <a:rPr lang="en-US" sz="1500" b="0" kern="0" dirty="0" err="1" smtClean="0">
                <a:latin typeface="Consolas" charset="0"/>
                <a:ea typeface="Consolas" charset="0"/>
                <a:cs typeface="Consolas" charset="0"/>
              </a:rPr>
              <a:t>int</a:t>
            </a:r>
            <a:r>
              <a:rPr lang="en-US" sz="1500" b="0" kern="0" dirty="0" smtClean="0">
                <a:latin typeface="Consolas" charset="0"/>
                <a:ea typeface="Consolas" charset="0"/>
                <a:cs typeface="Consolas" charset="0"/>
              </a:rPr>
              <a:t> PRIMARY KEY,</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a:t>
            </a:r>
            <a:r>
              <a:rPr lang="en-US" sz="1500" b="0" kern="0" dirty="0" err="1" smtClean="0">
                <a:latin typeface="Consolas" charset="0"/>
                <a:ea typeface="Consolas" charset="0"/>
                <a:cs typeface="Consolas" charset="0"/>
              </a:rPr>
              <a:t>ssn</a:t>
            </a:r>
            <a:r>
              <a:rPr lang="en-US" sz="1500" b="0" kern="0" dirty="0" smtClean="0">
                <a:latin typeface="Consolas" charset="0"/>
                <a:ea typeface="Consolas" charset="0"/>
                <a:cs typeface="Consolas" charset="0"/>
              </a:rPr>
              <a:t>    char(11) </a:t>
            </a:r>
          </a:p>
          <a:p>
            <a:pPr marL="0" indent="0">
              <a:buNone/>
            </a:pPr>
            <a:r>
              <a:rPr lang="en-US" sz="1500" b="0" kern="0" dirty="0" smtClean="0">
                <a:latin typeface="Consolas" charset="0"/>
                <a:ea typeface="Consolas" charset="0"/>
                <a:cs typeface="Consolas" charset="0"/>
              </a:rPr>
              <a:t>           MASKED WITH (FUNCTION = 'default()'),</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email  varchar(320)</a:t>
            </a:r>
          </a:p>
          <a:p>
            <a:pPr marL="0" indent="0">
              <a:buNone/>
            </a:pPr>
            <a:r>
              <a:rPr lang="en-US" sz="1500" b="0" kern="0" dirty="0" smtClean="0">
                <a:latin typeface="Consolas" charset="0"/>
                <a:ea typeface="Consolas" charset="0"/>
                <a:cs typeface="Consolas" charset="0"/>
              </a:rPr>
              <a:t>           MASKED WITH (FUNCTION = 'partial(2, "</a:t>
            </a:r>
            <a:r>
              <a:rPr lang="en-US" sz="1500" b="0" kern="0" dirty="0" err="1" smtClean="0">
                <a:latin typeface="Consolas" charset="0"/>
                <a:ea typeface="Consolas" charset="0"/>
                <a:cs typeface="Consolas" charset="0"/>
              </a:rPr>
              <a:t>x@y</a:t>
            </a:r>
            <a:r>
              <a:rPr lang="en-US" sz="1500" b="0" kern="0" dirty="0" smtClean="0">
                <a:latin typeface="Consolas" charset="0"/>
                <a:ea typeface="Consolas" charset="0"/>
                <a:cs typeface="Consolas" charset="0"/>
              </a:rPr>
              <a:t>", 3)')</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a:t>
            </a:r>
          </a:p>
        </p:txBody>
      </p:sp>
    </p:spTree>
    <p:extLst>
      <p:ext uri="{BB962C8B-B14F-4D97-AF65-F5344CB8AC3E}">
        <p14:creationId xmlns:p14="http://schemas.microsoft.com/office/powerpoint/2010/main" val="201429408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smtClean="0">
                <a:solidFill>
                  <a:schemeClr val="tx1">
                    <a:lumMod val="50000"/>
                    <a:lumOff val="50000"/>
                  </a:schemeClr>
                </a:solidFill>
              </a:rPr>
              <a:t>SESSION_CONTEXT()</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normAutofit/>
          </a:bodyPr>
          <a:lstStyle/>
          <a:p>
            <a:pPr marL="342900" indent="-342900">
              <a:buFont typeface="Wingdings" charset="2"/>
              <a:buChar char="§"/>
            </a:pPr>
            <a:r>
              <a:rPr lang="en-US" sz="2200" dirty="0" smtClean="0"/>
              <a:t>Store much more data than CONTEXT_INFO()</a:t>
            </a:r>
          </a:p>
          <a:p>
            <a:pPr marL="342900" indent="-342900">
              <a:buFont typeface="Wingdings" charset="2"/>
              <a:buChar char="§"/>
            </a:pPr>
            <a:r>
              <a:rPr lang="en-US" sz="2200" dirty="0" smtClean="0"/>
              <a:t>No more messy conversion to/from </a:t>
            </a:r>
            <a:r>
              <a:rPr lang="en-US" sz="2200" dirty="0" err="1" smtClean="0"/>
              <a:t>varbinary</a:t>
            </a:r>
            <a:endParaRPr lang="en-US" sz="2200" dirty="0" smtClean="0"/>
          </a:p>
          <a:p>
            <a:pPr marL="342900" indent="-342900">
              <a:buFont typeface="Wingdings" charset="2"/>
              <a:buChar char="§"/>
            </a:pPr>
            <a:r>
              <a:rPr lang="en-US" sz="2200" dirty="0" smtClean="0"/>
              <a:t>Can make it read-only to prevent manipulation</a:t>
            </a:r>
          </a:p>
        </p:txBody>
      </p:sp>
      <p:sp>
        <p:nvSpPr>
          <p:cNvPr id="5" name="Text Placeholder 4"/>
          <p:cNvSpPr txBox="1">
            <a:spLocks/>
          </p:cNvSpPr>
          <p:nvPr/>
        </p:nvSpPr>
        <p:spPr>
          <a:xfrm>
            <a:off x="914400" y="2952750"/>
            <a:ext cx="6324600" cy="12954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kern="0" dirty="0" smtClean="0">
                <a:latin typeface="Consolas" charset="0"/>
                <a:ea typeface="Consolas" charset="0"/>
                <a:cs typeface="Consolas" charset="0"/>
              </a:rPr>
              <a:t>  </a:t>
            </a:r>
          </a:p>
          <a:p>
            <a:pPr marL="0" indent="0">
              <a:buNone/>
            </a:pPr>
            <a:r>
              <a:rPr lang="en-US" sz="1400" b="0" kern="0" dirty="0">
                <a:latin typeface="Consolas" charset="0"/>
                <a:ea typeface="Consolas" charset="0"/>
                <a:cs typeface="Consolas" charset="0"/>
              </a:rPr>
              <a:t> </a:t>
            </a:r>
            <a:r>
              <a:rPr lang="en-US" sz="1400" b="0" kern="0" dirty="0" smtClean="0">
                <a:latin typeface="Consolas" charset="0"/>
                <a:ea typeface="Consolas" charset="0"/>
                <a:cs typeface="Consolas" charset="0"/>
              </a:rPr>
              <a:t>  EXEC </a:t>
            </a:r>
            <a:r>
              <a:rPr lang="en-US" sz="1400" b="0" kern="0" dirty="0" err="1" smtClean="0">
                <a:latin typeface="Consolas" charset="0"/>
                <a:ea typeface="Consolas" charset="0"/>
                <a:cs typeface="Consolas" charset="0"/>
              </a:rPr>
              <a:t>sys.sp_set_session_context</a:t>
            </a:r>
            <a:r>
              <a:rPr lang="en-US" sz="1400" b="0" kern="0" dirty="0" smtClean="0">
                <a:latin typeface="Consolas" charset="0"/>
                <a:ea typeface="Consolas" charset="0"/>
                <a:cs typeface="Consolas" charset="0"/>
              </a:rPr>
              <a:t> @key = </a:t>
            </a:r>
            <a:r>
              <a:rPr lang="en-US" sz="1400" b="0" kern="0" dirty="0" err="1" smtClean="0">
                <a:latin typeface="Consolas" charset="0"/>
                <a:ea typeface="Consolas" charset="0"/>
                <a:cs typeface="Consolas" charset="0"/>
              </a:rPr>
              <a:t>N'x</a:t>
            </a:r>
            <a:r>
              <a:rPr lang="en-US" sz="1400" b="0" kern="0" dirty="0" smtClean="0">
                <a:latin typeface="Consolas" charset="0"/>
                <a:ea typeface="Consolas" charset="0"/>
                <a:cs typeface="Consolas" charset="0"/>
              </a:rPr>
              <a:t>', @value = 1;</a:t>
            </a:r>
          </a:p>
          <a:p>
            <a:pPr marL="0" indent="0">
              <a:buNone/>
            </a:pPr>
            <a:endParaRPr lang="en-US" sz="1400" b="0" kern="0" dirty="0">
              <a:latin typeface="Consolas" charset="0"/>
              <a:ea typeface="Consolas" charset="0"/>
              <a:cs typeface="Consolas" charset="0"/>
            </a:endParaRPr>
          </a:p>
          <a:p>
            <a:pPr marL="0" indent="0">
              <a:buNone/>
            </a:pPr>
            <a:r>
              <a:rPr lang="en-US" sz="1400" b="0" kern="0" dirty="0" smtClean="0">
                <a:latin typeface="Consolas" charset="0"/>
                <a:ea typeface="Consolas" charset="0"/>
                <a:cs typeface="Consolas" charset="0"/>
              </a:rPr>
              <a:t>   SELECT SESSION_CONTEXT(</a:t>
            </a:r>
            <a:r>
              <a:rPr lang="en-US" sz="1400" b="0" kern="0" dirty="0" err="1" smtClean="0">
                <a:latin typeface="Consolas" charset="0"/>
                <a:ea typeface="Consolas" charset="0"/>
                <a:cs typeface="Consolas" charset="0"/>
              </a:rPr>
              <a:t>N'x</a:t>
            </a:r>
            <a:r>
              <a:rPr lang="en-US" sz="1400" b="0" kern="0" dirty="0" smtClean="0">
                <a:latin typeface="Consolas" charset="0"/>
                <a:ea typeface="Consolas" charset="0"/>
                <a:cs typeface="Consolas" charset="0"/>
              </a:rPr>
              <a:t>');</a:t>
            </a:r>
          </a:p>
        </p:txBody>
      </p:sp>
    </p:spTree>
    <p:extLst>
      <p:ext uri="{BB962C8B-B14F-4D97-AF65-F5344CB8AC3E}">
        <p14:creationId xmlns:p14="http://schemas.microsoft.com/office/powerpoint/2010/main" val="2450214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Row-Level Security</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Allow certain users to only see certain rows</a:t>
            </a:r>
          </a:p>
          <a:p>
            <a:pPr lvl="1"/>
            <a:r>
              <a:rPr lang="en-US" sz="2000" dirty="0" smtClean="0"/>
              <a:t>For example, a salesperson can only see their own sales</a:t>
            </a:r>
          </a:p>
        </p:txBody>
      </p:sp>
      <p:sp>
        <p:nvSpPr>
          <p:cNvPr id="5" name="Text Placeholder 4"/>
          <p:cNvSpPr txBox="1">
            <a:spLocks/>
          </p:cNvSpPr>
          <p:nvPr/>
        </p:nvSpPr>
        <p:spPr>
          <a:xfrm>
            <a:off x="762000" y="2343150"/>
            <a:ext cx="6705600" cy="225171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kern="0" dirty="0" smtClean="0">
                <a:latin typeface="Consolas" charset="0"/>
                <a:ea typeface="Consolas" charset="0"/>
                <a:cs typeface="Consolas" charset="0"/>
              </a:rPr>
              <a:t>  CREATE </a:t>
            </a:r>
            <a:r>
              <a:rPr lang="en-US" sz="1400" b="0" kern="0" dirty="0" smtClean="0">
                <a:latin typeface="Consolas" charset="0"/>
                <a:ea typeface="Consolas" charset="0"/>
                <a:cs typeface="Consolas" charset="0"/>
              </a:rPr>
              <a:t>TABLE </a:t>
            </a:r>
            <a:r>
              <a:rPr lang="en-US" sz="1400" b="0" kern="0" dirty="0" err="1" smtClean="0">
                <a:latin typeface="Consolas" charset="0"/>
                <a:ea typeface="Consolas" charset="0"/>
                <a:cs typeface="Consolas" charset="0"/>
              </a:rPr>
              <a:t>dbo.Sales</a:t>
            </a:r>
            <a:r>
              <a:rPr lang="en-US" sz="1400" b="0" kern="0" dirty="0" smtClean="0">
                <a:latin typeface="Consolas" charset="0"/>
                <a:ea typeface="Consolas" charset="0"/>
                <a:cs typeface="Consolas" charset="0"/>
              </a:rPr>
              <a:t>(</a:t>
            </a:r>
            <a:r>
              <a:rPr lang="en-US" sz="1400" b="0" kern="0" dirty="0" err="1" smtClean="0">
                <a:latin typeface="Consolas" charset="0"/>
                <a:ea typeface="Consolas" charset="0"/>
                <a:cs typeface="Consolas" charset="0"/>
              </a:rPr>
              <a:t>OrderID</a:t>
            </a:r>
            <a:r>
              <a:rPr lang="en-US" sz="1400" b="0" kern="0" dirty="0" smtClean="0">
                <a:latin typeface="Consolas" charset="0"/>
                <a:ea typeface="Consolas" charset="0"/>
                <a:cs typeface="Consolas" charset="0"/>
              </a:rPr>
              <a:t> </a:t>
            </a:r>
            <a:r>
              <a:rPr lang="en-US" sz="1400" b="0" kern="0" dirty="0" err="1" smtClean="0">
                <a:latin typeface="Consolas" charset="0"/>
                <a:ea typeface="Consolas" charset="0"/>
                <a:cs typeface="Consolas" charset="0"/>
              </a:rPr>
              <a:t>int</a:t>
            </a:r>
            <a:r>
              <a:rPr lang="en-US" sz="1400" b="0" kern="0" dirty="0" smtClean="0">
                <a:latin typeface="Consolas" charset="0"/>
                <a:ea typeface="Consolas" charset="0"/>
                <a:cs typeface="Consolas" charset="0"/>
              </a:rPr>
              <a:t>, </a:t>
            </a:r>
            <a:r>
              <a:rPr lang="en-US" sz="1400" b="0" kern="0" dirty="0" err="1" smtClean="0">
                <a:latin typeface="Consolas" charset="0"/>
                <a:ea typeface="Consolas" charset="0"/>
                <a:cs typeface="Consolas" charset="0"/>
              </a:rPr>
              <a:t>EmployeeID</a:t>
            </a:r>
            <a:r>
              <a:rPr lang="en-US" sz="1400" b="0" kern="0" dirty="0" smtClean="0">
                <a:latin typeface="Consolas" charset="0"/>
                <a:ea typeface="Consolas" charset="0"/>
                <a:cs typeface="Consolas" charset="0"/>
              </a:rPr>
              <a:t> </a:t>
            </a:r>
            <a:r>
              <a:rPr lang="en-US" sz="1400" b="0" kern="0" dirty="0" err="1" smtClean="0">
                <a:latin typeface="Consolas" charset="0"/>
                <a:ea typeface="Consolas" charset="0"/>
                <a:cs typeface="Consolas" charset="0"/>
              </a:rPr>
              <a:t>int</a:t>
            </a:r>
            <a:r>
              <a:rPr lang="en-US" sz="1400" b="0" kern="0" dirty="0" smtClean="0">
                <a:latin typeface="Consolas" charset="0"/>
                <a:ea typeface="Consolas" charset="0"/>
                <a:cs typeface="Consolas" charset="0"/>
              </a:rPr>
              <a:t>);</a:t>
            </a:r>
          </a:p>
          <a:p>
            <a:pPr marL="0" indent="0">
              <a:buNone/>
            </a:pPr>
            <a:endParaRPr lang="en-US" sz="800" b="0" kern="0" dirty="0">
              <a:latin typeface="Consolas" charset="0"/>
              <a:ea typeface="Consolas" charset="0"/>
              <a:cs typeface="Consolas" charset="0"/>
            </a:endParaRPr>
          </a:p>
          <a:p>
            <a:pPr marL="0" indent="0">
              <a:buNone/>
            </a:pPr>
            <a:r>
              <a:rPr lang="en-US" sz="1400" b="0" kern="0" dirty="0" smtClean="0">
                <a:latin typeface="Consolas" charset="0"/>
                <a:ea typeface="Consolas" charset="0"/>
                <a:cs typeface="Consolas" charset="0"/>
              </a:rPr>
              <a:t>  CREATE FUNCTION </a:t>
            </a:r>
            <a:r>
              <a:rPr lang="en-US" sz="1400" b="0" kern="0" dirty="0" err="1" smtClean="0">
                <a:latin typeface="Consolas" charset="0"/>
                <a:ea typeface="Consolas" charset="0"/>
                <a:cs typeface="Consolas" charset="0"/>
              </a:rPr>
              <a:t>dbo.MyOwnSales</a:t>
            </a:r>
            <a:r>
              <a:rPr lang="en-US" sz="1400" b="0" kern="0" dirty="0" smtClean="0">
                <a:latin typeface="Consolas" charset="0"/>
                <a:ea typeface="Consolas" charset="0"/>
                <a:cs typeface="Consolas" charset="0"/>
              </a:rPr>
              <a:t>(@</a:t>
            </a:r>
            <a:r>
              <a:rPr lang="en-US" sz="1400" b="0" kern="0" dirty="0" err="1" smtClean="0">
                <a:latin typeface="Consolas" charset="0"/>
                <a:ea typeface="Consolas" charset="0"/>
                <a:cs typeface="Consolas" charset="0"/>
              </a:rPr>
              <a:t>EmployeeID</a:t>
            </a:r>
            <a:r>
              <a:rPr lang="en-US" sz="1400" b="0" kern="0" dirty="0" smtClean="0">
                <a:latin typeface="Consolas" charset="0"/>
                <a:ea typeface="Consolas" charset="0"/>
                <a:cs typeface="Consolas" charset="0"/>
              </a:rPr>
              <a:t> </a:t>
            </a:r>
            <a:r>
              <a:rPr lang="en-US" sz="1400" b="0" kern="0" dirty="0" err="1" smtClean="0">
                <a:latin typeface="Consolas" charset="0"/>
                <a:ea typeface="Consolas" charset="0"/>
                <a:cs typeface="Consolas" charset="0"/>
              </a:rPr>
              <a:t>int</a:t>
            </a:r>
            <a:r>
              <a:rPr lang="en-US" sz="1400" b="0" kern="0" dirty="0" smtClean="0">
                <a:latin typeface="Consolas" charset="0"/>
                <a:ea typeface="Consolas" charset="0"/>
                <a:cs typeface="Consolas" charset="0"/>
              </a:rPr>
              <a:t>)</a:t>
            </a:r>
            <a:br>
              <a:rPr lang="en-US" sz="1400" b="0" kern="0" dirty="0" smtClean="0">
                <a:latin typeface="Consolas" charset="0"/>
                <a:ea typeface="Consolas" charset="0"/>
                <a:cs typeface="Consolas" charset="0"/>
              </a:rPr>
            </a:br>
            <a:r>
              <a:rPr lang="en-US" sz="1400" b="0" kern="0" dirty="0" smtClean="0">
                <a:latin typeface="Consolas" charset="0"/>
                <a:ea typeface="Consolas" charset="0"/>
                <a:cs typeface="Consolas" charset="0"/>
              </a:rPr>
              <a:t>  RETURNS TABLE WITH SCHEMABINDING AS</a:t>
            </a:r>
            <a:br>
              <a:rPr lang="en-US" sz="1400" b="0" kern="0" dirty="0" smtClean="0">
                <a:latin typeface="Consolas" charset="0"/>
                <a:ea typeface="Consolas" charset="0"/>
                <a:cs typeface="Consolas" charset="0"/>
              </a:rPr>
            </a:br>
            <a:r>
              <a:rPr lang="en-US" sz="1400" b="0" kern="0" dirty="0" smtClean="0">
                <a:latin typeface="Consolas" charset="0"/>
                <a:ea typeface="Consolas" charset="0"/>
                <a:cs typeface="Consolas" charset="0"/>
              </a:rPr>
              <a:t>    RETURN SELECT [Ok] = 1 FROM </a:t>
            </a:r>
            <a:r>
              <a:rPr lang="en-US" sz="1400" b="0" kern="0" dirty="0" err="1" smtClean="0">
                <a:latin typeface="Consolas" charset="0"/>
                <a:ea typeface="Consolas" charset="0"/>
                <a:cs typeface="Consolas" charset="0"/>
              </a:rPr>
              <a:t>dbo.Sales</a:t>
            </a:r>
            <a:r>
              <a:rPr lang="en-US" sz="1400" b="0" kern="0" dirty="0" smtClean="0">
                <a:latin typeface="Consolas" charset="0"/>
                <a:ea typeface="Consolas" charset="0"/>
                <a:cs typeface="Consolas" charset="0"/>
              </a:rPr>
              <a:t> </a:t>
            </a:r>
            <a:br>
              <a:rPr lang="en-US" sz="1400" b="0" kern="0" dirty="0" smtClean="0">
                <a:latin typeface="Consolas" charset="0"/>
                <a:ea typeface="Consolas" charset="0"/>
                <a:cs typeface="Consolas" charset="0"/>
              </a:rPr>
            </a:br>
            <a:r>
              <a:rPr lang="en-US" sz="1400" b="0" kern="0" dirty="0" smtClean="0">
                <a:latin typeface="Consolas" charset="0"/>
                <a:ea typeface="Consolas" charset="0"/>
                <a:cs typeface="Consolas" charset="0"/>
              </a:rPr>
              <a:t>    WHERE @</a:t>
            </a:r>
            <a:r>
              <a:rPr lang="en-US" sz="1400" b="0" kern="0" dirty="0" err="1" smtClean="0">
                <a:latin typeface="Consolas" charset="0"/>
                <a:ea typeface="Consolas" charset="0"/>
                <a:cs typeface="Consolas" charset="0"/>
              </a:rPr>
              <a:t>EmployeeID</a:t>
            </a:r>
            <a:r>
              <a:rPr lang="en-US" sz="1400" b="0" kern="0" dirty="0" smtClean="0">
                <a:latin typeface="Consolas" charset="0"/>
                <a:ea typeface="Consolas" charset="0"/>
                <a:cs typeface="Consolas" charset="0"/>
              </a:rPr>
              <a:t> = </a:t>
            </a:r>
            <a:r>
              <a:rPr lang="en-US" sz="1400" b="0" kern="0" dirty="0" smtClean="0">
                <a:latin typeface="Consolas" charset="0"/>
                <a:ea typeface="Consolas" charset="0"/>
                <a:cs typeface="Consolas" charset="0"/>
              </a:rPr>
              <a:t>SESSION_CONTEXT(</a:t>
            </a:r>
            <a:r>
              <a:rPr lang="en-US" sz="1400" b="0" kern="0" dirty="0" err="1" smtClean="0">
                <a:latin typeface="Consolas" charset="0"/>
                <a:ea typeface="Consolas" charset="0"/>
                <a:cs typeface="Consolas" charset="0"/>
              </a:rPr>
              <a:t>N'EmployeeID</a:t>
            </a:r>
            <a:r>
              <a:rPr lang="en-US" sz="1400" b="0" kern="0" dirty="0" smtClean="0">
                <a:latin typeface="Consolas" charset="0"/>
                <a:ea typeface="Consolas" charset="0"/>
                <a:cs typeface="Consolas" charset="0"/>
              </a:rPr>
              <a:t>');</a:t>
            </a:r>
          </a:p>
          <a:p>
            <a:pPr marL="0" indent="0">
              <a:buNone/>
            </a:pPr>
            <a:endParaRPr lang="en-US" sz="800" b="0" kern="0" dirty="0">
              <a:latin typeface="Consolas" charset="0"/>
              <a:ea typeface="Consolas" charset="0"/>
              <a:cs typeface="Consolas" charset="0"/>
            </a:endParaRPr>
          </a:p>
          <a:p>
            <a:pPr marL="0" indent="0">
              <a:buNone/>
            </a:pPr>
            <a:r>
              <a:rPr lang="en-US" sz="1400" b="0" kern="0" dirty="0" smtClean="0">
                <a:latin typeface="Consolas" charset="0"/>
                <a:ea typeface="Consolas" charset="0"/>
                <a:cs typeface="Consolas" charset="0"/>
              </a:rPr>
              <a:t>  CREATE SECURITY POLICY </a:t>
            </a:r>
            <a:r>
              <a:rPr lang="en-US" sz="1400" b="0" kern="0" dirty="0" err="1" smtClean="0">
                <a:latin typeface="Consolas" charset="0"/>
                <a:ea typeface="Consolas" charset="0"/>
                <a:cs typeface="Consolas" charset="0"/>
              </a:rPr>
              <a:t>SeeMyOwnSales</a:t>
            </a:r>
            <a:r>
              <a:rPr lang="en-US" sz="1400" b="0" kern="0" dirty="0" smtClean="0">
                <a:latin typeface="Consolas" charset="0"/>
                <a:ea typeface="Consolas" charset="0"/>
                <a:cs typeface="Consolas" charset="0"/>
              </a:rPr>
              <a:t> </a:t>
            </a:r>
            <a:r>
              <a:rPr lang="en-US" sz="1400" b="0" kern="0" dirty="0">
                <a:latin typeface="Consolas" charset="0"/>
                <a:ea typeface="Consolas" charset="0"/>
                <a:cs typeface="Consolas" charset="0"/>
              </a:rPr>
              <a:t/>
            </a:r>
            <a:br>
              <a:rPr lang="en-US" sz="1400" b="0" kern="0" dirty="0">
                <a:latin typeface="Consolas" charset="0"/>
                <a:ea typeface="Consolas" charset="0"/>
                <a:cs typeface="Consolas" charset="0"/>
              </a:rPr>
            </a:br>
            <a:r>
              <a:rPr lang="en-US" sz="1400" b="0" kern="0" dirty="0" smtClean="0">
                <a:latin typeface="Consolas" charset="0"/>
                <a:ea typeface="Consolas" charset="0"/>
                <a:cs typeface="Consolas" charset="0"/>
              </a:rPr>
              <a:t>    ADD FILTER PREDICATE </a:t>
            </a:r>
            <a:r>
              <a:rPr lang="en-US" sz="1400" b="0" kern="0" dirty="0" err="1" smtClean="0">
                <a:latin typeface="Consolas" charset="0"/>
                <a:ea typeface="Consolas" charset="0"/>
                <a:cs typeface="Consolas" charset="0"/>
              </a:rPr>
              <a:t>dbo.MyOwnSales</a:t>
            </a:r>
            <a:r>
              <a:rPr lang="en-US" sz="1400" b="0" kern="0" dirty="0" smtClean="0">
                <a:latin typeface="Consolas" charset="0"/>
                <a:ea typeface="Consolas" charset="0"/>
                <a:cs typeface="Consolas" charset="0"/>
              </a:rPr>
              <a:t>(@</a:t>
            </a:r>
            <a:r>
              <a:rPr lang="en-US" sz="1400" b="0" kern="0" dirty="0" err="1" smtClean="0">
                <a:latin typeface="Consolas" charset="0"/>
                <a:ea typeface="Consolas" charset="0"/>
                <a:cs typeface="Consolas" charset="0"/>
              </a:rPr>
              <a:t>EmployeeID</a:t>
            </a:r>
            <a:r>
              <a:rPr lang="en-US" sz="1400" b="0" kern="0" dirty="0" smtClean="0">
                <a:latin typeface="Consolas" charset="0"/>
                <a:ea typeface="Consolas" charset="0"/>
                <a:cs typeface="Consolas" charset="0"/>
              </a:rPr>
              <a:t>)</a:t>
            </a:r>
            <a:br>
              <a:rPr lang="en-US" sz="1400" b="0" kern="0" dirty="0" smtClean="0">
                <a:latin typeface="Consolas" charset="0"/>
                <a:ea typeface="Consolas" charset="0"/>
                <a:cs typeface="Consolas" charset="0"/>
              </a:rPr>
            </a:br>
            <a:r>
              <a:rPr lang="en-US" sz="1400" b="0" kern="0" dirty="0" smtClean="0">
                <a:latin typeface="Consolas" charset="0"/>
                <a:ea typeface="Consolas" charset="0"/>
                <a:cs typeface="Consolas" charset="0"/>
              </a:rPr>
              <a:t>    ON </a:t>
            </a:r>
            <a:r>
              <a:rPr lang="en-US" sz="1400" b="0" kern="0" dirty="0" err="1" smtClean="0">
                <a:latin typeface="Consolas" charset="0"/>
                <a:ea typeface="Consolas" charset="0"/>
                <a:cs typeface="Consolas" charset="0"/>
              </a:rPr>
              <a:t>dbo.Sales</a:t>
            </a:r>
            <a:r>
              <a:rPr lang="en-US" sz="1400" b="0" kern="0" dirty="0" smtClean="0">
                <a:latin typeface="Consolas" charset="0"/>
                <a:ea typeface="Consolas" charset="0"/>
                <a:cs typeface="Consolas" charset="0"/>
              </a:rPr>
              <a:t>;</a:t>
            </a:r>
          </a:p>
        </p:txBody>
      </p:sp>
    </p:spTree>
    <p:extLst>
      <p:ext uri="{BB962C8B-B14F-4D97-AF65-F5344CB8AC3E}">
        <p14:creationId xmlns:p14="http://schemas.microsoft.com/office/powerpoint/2010/main" val="169442660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Always Encrypted</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Protect data in motion, in memory, and at rest</a:t>
            </a:r>
          </a:p>
          <a:p>
            <a:pPr lvl="1"/>
            <a:r>
              <a:rPr lang="en-US" sz="2000" dirty="0" smtClean="0"/>
              <a:t>No app changes – all handled by driver; decryption at client only</a:t>
            </a:r>
          </a:p>
          <a:p>
            <a:pPr lvl="1"/>
            <a:r>
              <a:rPr lang="en-US" sz="2000" dirty="0" smtClean="0"/>
              <a:t>Deterministic or random encryption</a:t>
            </a:r>
          </a:p>
          <a:p>
            <a:pPr lvl="2"/>
            <a:r>
              <a:rPr lang="en-US" sz="1800" dirty="0" smtClean="0"/>
              <a:t>Former supports indexes &amp; equality queries; latter does not</a:t>
            </a:r>
          </a:p>
        </p:txBody>
      </p:sp>
      <p:sp>
        <p:nvSpPr>
          <p:cNvPr id="5" name="Text Placeholder 4"/>
          <p:cNvSpPr txBox="1">
            <a:spLocks/>
          </p:cNvSpPr>
          <p:nvPr/>
        </p:nvSpPr>
        <p:spPr>
          <a:xfrm>
            <a:off x="495300" y="3028950"/>
            <a:ext cx="6972300" cy="15240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400" b="0" dirty="0" smtClean="0">
                <a:latin typeface="Consolas" charset="0"/>
                <a:ea typeface="Consolas" charset="0"/>
                <a:cs typeface="Consolas" charset="0"/>
              </a:rPr>
              <a:t> </a:t>
            </a:r>
            <a:br>
              <a:rPr lang="en-US" sz="400" b="0" dirty="0" smtClean="0">
                <a:latin typeface="Consolas" charset="0"/>
                <a:ea typeface="Consolas" charset="0"/>
                <a:cs typeface="Consolas" charset="0"/>
              </a:rPr>
            </a:br>
            <a:r>
              <a:rPr lang="en-US" sz="1400" b="0" dirty="0" smtClean="0">
                <a:latin typeface="Consolas" charset="0"/>
                <a:ea typeface="Consolas" charset="0"/>
                <a:cs typeface="Consolas" charset="0"/>
              </a:rPr>
              <a:t> CREATE </a:t>
            </a:r>
            <a:r>
              <a:rPr lang="en-US" sz="1400" b="0" dirty="0">
                <a:latin typeface="Consolas" charset="0"/>
                <a:ea typeface="Consolas" charset="0"/>
                <a:cs typeface="Consolas" charset="0"/>
              </a:rPr>
              <a:t>TABLE </a:t>
            </a:r>
            <a:r>
              <a:rPr lang="en-US" sz="1400" b="0" dirty="0" err="1" smtClean="0">
                <a:latin typeface="Consolas" charset="0"/>
                <a:ea typeface="Consolas" charset="0"/>
                <a:cs typeface="Consolas" charset="0"/>
              </a:rPr>
              <a:t>dbo.EncryptedTable</a:t>
            </a:r>
            <a:r>
              <a:rPr lang="en-US" sz="1400" b="0" dirty="0" smtClean="0">
                <a:latin typeface="Consolas" charset="0"/>
                <a:ea typeface="Consolas" charset="0"/>
                <a:cs typeface="Consolas" charset="0"/>
              </a:rPr>
              <a:t> </a:t>
            </a:r>
            <a:br>
              <a:rPr lang="en-US" sz="1400" b="0" dirty="0" smtClean="0">
                <a:latin typeface="Consolas" charset="0"/>
                <a:ea typeface="Consolas" charset="0"/>
                <a:cs typeface="Consolas" charset="0"/>
              </a:rPr>
            </a:br>
            <a:r>
              <a:rPr lang="en-US" sz="1400" b="0" dirty="0" smtClean="0">
                <a:latin typeface="Consolas" charset="0"/>
                <a:ea typeface="Consolas" charset="0"/>
                <a:cs typeface="Consolas" charset="0"/>
              </a:rPr>
              <a:t> </a:t>
            </a:r>
            <a:r>
              <a:rPr lang="is-IS" sz="1400" b="0" dirty="0" smtClean="0">
                <a:latin typeface="Consolas" charset="0"/>
                <a:ea typeface="Consolas" charset="0"/>
                <a:cs typeface="Consolas" charset="0"/>
              </a:rPr>
              <a:t>(</a:t>
            </a:r>
            <a:r>
              <a:rPr lang="en-US" sz="1400" b="0" dirty="0" smtClean="0">
                <a:latin typeface="Consolas" charset="0"/>
                <a:ea typeface="Consolas" charset="0"/>
                <a:cs typeface="Consolas" charset="0"/>
              </a:rPr>
              <a:t/>
            </a:r>
            <a:br>
              <a:rPr lang="en-US" sz="1400" b="0" dirty="0" smtClean="0">
                <a:latin typeface="Consolas" charset="0"/>
                <a:ea typeface="Consolas" charset="0"/>
                <a:cs typeface="Consolas" charset="0"/>
              </a:rPr>
            </a:br>
            <a:r>
              <a:rPr lang="en-US" sz="1400" b="0" dirty="0" smtClean="0">
                <a:latin typeface="Consolas" charset="0"/>
                <a:ea typeface="Consolas" charset="0"/>
                <a:cs typeface="Consolas" charset="0"/>
              </a:rPr>
              <a:t>   </a:t>
            </a:r>
            <a:r>
              <a:rPr lang="de-DE" sz="1400" b="0" dirty="0" err="1" smtClean="0">
                <a:latin typeface="Consolas" charset="0"/>
                <a:ea typeface="Consolas" charset="0"/>
                <a:cs typeface="Consolas" charset="0"/>
              </a:rPr>
              <a:t>LastName</a:t>
            </a:r>
            <a:r>
              <a:rPr lang="de-DE" sz="1400" b="0" dirty="0" smtClean="0">
                <a:latin typeface="Consolas" charset="0"/>
                <a:ea typeface="Consolas" charset="0"/>
                <a:cs typeface="Consolas" charset="0"/>
              </a:rPr>
              <a:t> </a:t>
            </a:r>
            <a:r>
              <a:rPr lang="de-DE" sz="1400" b="0" dirty="0" err="1" smtClean="0">
                <a:latin typeface="Consolas" charset="0"/>
                <a:ea typeface="Consolas" charset="0"/>
                <a:cs typeface="Consolas" charset="0"/>
              </a:rPr>
              <a:t>nvarchar</a:t>
            </a:r>
            <a:r>
              <a:rPr lang="de-DE" sz="1400" b="0" dirty="0" smtClean="0">
                <a:latin typeface="Consolas" charset="0"/>
                <a:ea typeface="Consolas" charset="0"/>
                <a:cs typeface="Consolas" charset="0"/>
              </a:rPr>
              <a:t>(64) </a:t>
            </a:r>
            <a:r>
              <a:rPr lang="de-DE" sz="1400" b="0" dirty="0">
                <a:latin typeface="Consolas" charset="0"/>
                <a:ea typeface="Consolas" charset="0"/>
                <a:cs typeface="Consolas" charset="0"/>
              </a:rPr>
              <a:t>COLLATE Latin1_General_BIN2 </a:t>
            </a:r>
            <a:r>
              <a:rPr lang="de-DE" sz="1400" b="0" dirty="0" smtClean="0">
                <a:latin typeface="Consolas" charset="0"/>
                <a:ea typeface="Consolas" charset="0"/>
                <a:cs typeface="Consolas" charset="0"/>
              </a:rPr>
              <a:t/>
            </a:r>
            <a:br>
              <a:rPr lang="de-DE" sz="1400" b="0" dirty="0" smtClean="0">
                <a:latin typeface="Consolas" charset="0"/>
                <a:ea typeface="Consolas" charset="0"/>
                <a:cs typeface="Consolas" charset="0"/>
              </a:rPr>
            </a:br>
            <a:r>
              <a:rPr lang="de-DE" sz="1400" b="0" dirty="0" smtClean="0">
                <a:latin typeface="Consolas" charset="0"/>
                <a:ea typeface="Consolas" charset="0"/>
                <a:cs typeface="Consolas" charset="0"/>
              </a:rPr>
              <a:t>   ENCRYPTED </a:t>
            </a:r>
            <a:r>
              <a:rPr lang="de-DE" sz="1400" b="0" dirty="0">
                <a:latin typeface="Consolas" charset="0"/>
                <a:ea typeface="Consolas" charset="0"/>
                <a:cs typeface="Consolas" charset="0"/>
              </a:rPr>
              <a:t>WITH </a:t>
            </a:r>
            <a:r>
              <a:rPr lang="de-DE" sz="1400" b="0" dirty="0" smtClean="0">
                <a:latin typeface="Consolas" charset="0"/>
                <a:ea typeface="Consolas" charset="0"/>
                <a:cs typeface="Consolas" charset="0"/>
              </a:rPr>
              <a:t>( ENCRYPTION_TYPE </a:t>
            </a:r>
            <a:r>
              <a:rPr lang="de-DE" sz="1400" b="0" dirty="0">
                <a:latin typeface="Consolas" charset="0"/>
                <a:ea typeface="Consolas" charset="0"/>
                <a:cs typeface="Consolas" charset="0"/>
              </a:rPr>
              <a:t>= DETERMINISTIC</a:t>
            </a:r>
            <a:r>
              <a:rPr lang="de-DE" sz="1400" b="0" dirty="0" smtClean="0">
                <a:latin typeface="Consolas" charset="0"/>
                <a:ea typeface="Consolas" charset="0"/>
                <a:cs typeface="Consolas" charset="0"/>
              </a:rPr>
              <a:t>,</a:t>
            </a:r>
            <a:br>
              <a:rPr lang="de-DE" sz="1400" b="0" dirty="0" smtClean="0">
                <a:latin typeface="Consolas" charset="0"/>
                <a:ea typeface="Consolas" charset="0"/>
                <a:cs typeface="Consolas" charset="0"/>
              </a:rPr>
            </a:br>
            <a:r>
              <a:rPr lang="de-DE" sz="1400" b="0" dirty="0" smtClean="0">
                <a:latin typeface="Consolas" charset="0"/>
                <a:ea typeface="Consolas" charset="0"/>
                <a:cs typeface="Consolas" charset="0"/>
              </a:rPr>
              <a:t>     </a:t>
            </a:r>
            <a:r>
              <a:rPr lang="de-DE" sz="1400" b="0" dirty="0" smtClean="0">
                <a:latin typeface="Consolas" charset="0"/>
                <a:ea typeface="Consolas" charset="0"/>
                <a:cs typeface="Consolas" charset="0"/>
              </a:rPr>
              <a:t>               ALGORITHM </a:t>
            </a:r>
            <a:r>
              <a:rPr lang="de-DE" sz="1400" b="0" dirty="0">
                <a:latin typeface="Consolas" charset="0"/>
                <a:ea typeface="Consolas" charset="0"/>
                <a:cs typeface="Consolas" charset="0"/>
              </a:rPr>
              <a:t>= 'AEAD_AES_256_CBC_HMAC_SHA_256</a:t>
            </a:r>
            <a:r>
              <a:rPr lang="de-DE" sz="1400" b="0" dirty="0" smtClean="0">
                <a:latin typeface="Consolas" charset="0"/>
                <a:ea typeface="Consolas" charset="0"/>
                <a:cs typeface="Consolas" charset="0"/>
              </a:rPr>
              <a:t>',</a:t>
            </a:r>
            <a:br>
              <a:rPr lang="de-DE" sz="1400" b="0" dirty="0" smtClean="0">
                <a:latin typeface="Consolas" charset="0"/>
                <a:ea typeface="Consolas" charset="0"/>
                <a:cs typeface="Consolas" charset="0"/>
              </a:rPr>
            </a:br>
            <a:r>
              <a:rPr lang="de-DE" sz="1400" b="0" dirty="0" smtClean="0">
                <a:latin typeface="Consolas" charset="0"/>
                <a:ea typeface="Consolas" charset="0"/>
                <a:cs typeface="Consolas" charset="0"/>
              </a:rPr>
              <a:t> </a:t>
            </a:r>
            <a:r>
              <a:rPr lang="de-DE" sz="1400" b="0" dirty="0" smtClean="0">
                <a:latin typeface="Consolas" charset="0"/>
                <a:ea typeface="Consolas" charset="0"/>
                <a:cs typeface="Consolas" charset="0"/>
              </a:rPr>
              <a:t>                   COLUMN_ENCRYPTION_KEY = </a:t>
            </a:r>
            <a:r>
              <a:rPr lang="de-DE" sz="1400" b="0" dirty="0" err="1" smtClean="0">
                <a:latin typeface="Consolas" charset="0"/>
                <a:ea typeface="Consolas" charset="0"/>
                <a:cs typeface="Consolas" charset="0"/>
              </a:rPr>
              <a:t>ColumnKey</a:t>
            </a:r>
            <a:r>
              <a:rPr lang="de-DE" sz="1400" b="0" dirty="0" smtClean="0">
                <a:latin typeface="Consolas" charset="0"/>
                <a:ea typeface="Consolas" charset="0"/>
                <a:cs typeface="Consolas" charset="0"/>
              </a:rPr>
              <a:t> </a:t>
            </a:r>
            <a:r>
              <a:rPr lang="en-US" sz="1400" b="0" dirty="0" smtClean="0">
                <a:latin typeface="Consolas" charset="0"/>
                <a:ea typeface="Consolas" charset="0"/>
                <a:cs typeface="Consolas" charset="0"/>
              </a:rPr>
              <a:t>) </a:t>
            </a:r>
            <a:r>
              <a:rPr lang="en-US" sz="1400" b="0" dirty="0" smtClean="0">
                <a:latin typeface="Consolas" charset="0"/>
                <a:ea typeface="Consolas" charset="0"/>
                <a:cs typeface="Consolas" charset="0"/>
              </a:rPr>
              <a:t>NOT </a:t>
            </a:r>
            <a:r>
              <a:rPr lang="en-US" sz="1400" b="0" dirty="0" smtClean="0">
                <a:latin typeface="Consolas" charset="0"/>
                <a:ea typeface="Consolas" charset="0"/>
                <a:cs typeface="Consolas" charset="0"/>
              </a:rPr>
              <a:t>NULL</a:t>
            </a:r>
            <a:r>
              <a:rPr lang="en-US" sz="1400" b="0" dirty="0">
                <a:latin typeface="Consolas" charset="0"/>
                <a:ea typeface="Consolas" charset="0"/>
                <a:cs typeface="Consolas" charset="0"/>
              </a:rPr>
              <a:t> </a:t>
            </a:r>
            <a:r>
              <a:rPr lang="en-US" sz="1400" b="0" kern="0" dirty="0" smtClean="0">
                <a:latin typeface="Consolas" charset="0"/>
                <a:ea typeface="Consolas" charset="0"/>
                <a:cs typeface="Consolas" charset="0"/>
              </a:rPr>
              <a:t>);</a:t>
            </a:r>
            <a:endParaRPr lang="en-US" sz="1400" b="0" kern="0" dirty="0" smtClean="0">
              <a:latin typeface="Consolas" charset="0"/>
              <a:ea typeface="Consolas" charset="0"/>
              <a:cs typeface="Consolas" charset="0"/>
            </a:endParaRPr>
          </a:p>
        </p:txBody>
      </p:sp>
    </p:spTree>
    <p:extLst>
      <p:ext uri="{BB962C8B-B14F-4D97-AF65-F5344CB8AC3E}">
        <p14:creationId xmlns:p14="http://schemas.microsoft.com/office/powerpoint/2010/main" val="10069924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7655292" y="600042"/>
            <a:ext cx="1219200" cy="1219200"/>
          </a:xfrm>
          <a:prstGeom prst="rect">
            <a:avLst/>
          </a:prstGeom>
        </p:spPr>
        <p:style>
          <a:lnRef idx="0">
            <a:schemeClr val="accent5"/>
          </a:lnRef>
          <a:fillRef idx="3">
            <a:schemeClr val="accent5"/>
          </a:fillRef>
          <a:effectRef idx="3">
            <a:schemeClr val="accent5"/>
          </a:effectRef>
          <a:fontRef idx="minor">
            <a:schemeClr val="lt1"/>
          </a:fontRef>
        </p:style>
      </p:pic>
      <p:sp>
        <p:nvSpPr>
          <p:cNvPr id="9" name="Text Placeholder 2"/>
          <p:cNvSpPr>
            <a:spLocks noGrp="1"/>
          </p:cNvSpPr>
          <p:nvPr>
            <p:ph idx="1"/>
          </p:nvPr>
        </p:nvSpPr>
        <p:spPr>
          <a:xfrm>
            <a:off x="495300" y="1568917"/>
            <a:ext cx="8128000" cy="3079283"/>
          </a:xfrm>
          <a:prstGeom prst="rect">
            <a:avLst/>
          </a:prstGeom>
        </p:spPr>
        <p:txBody>
          <a:bodyPr vert="horz" lIns="91440" tIns="45720" rIns="91440" bIns="45720" rtlCol="0">
            <a:normAutofit/>
          </a:bodyPr>
          <a:lstStyle>
            <a:lvl1pPr marL="0" indent="0">
              <a:buFont typeface="Wingdings" charset="2"/>
              <a:buNone/>
              <a:defRPr sz="2400" b="1">
                <a:latin typeface="Ubuntu" charset="0"/>
                <a:ea typeface="Ubuntu" charset="0"/>
                <a:cs typeface="Ubuntu" charset="0"/>
              </a:defRPr>
            </a:lvl1pPr>
            <a:lvl2pPr marL="493685" indent="-285750">
              <a:buFont typeface="Wingdings" charset="2"/>
              <a:buChar char="§"/>
              <a:defRPr sz="2200">
                <a:latin typeface="Ubuntu" charset="0"/>
                <a:ea typeface="Ubuntu" charset="0"/>
                <a:cs typeface="Ubuntu" charset="0"/>
              </a:defRPr>
            </a:lvl2pPr>
            <a:lvl3pPr marL="701619" indent="-285750">
              <a:buFont typeface="Wingdings" charset="2"/>
              <a:buChar char="§"/>
              <a:defRPr sz="2000">
                <a:latin typeface="Ubuntu" charset="0"/>
                <a:ea typeface="Ubuntu" charset="0"/>
                <a:cs typeface="Ubuntu" charset="0"/>
              </a:defRPr>
            </a:lvl3pPr>
            <a:lvl4pPr marL="909554" indent="-285750">
              <a:buFont typeface="Wingdings" charset="2"/>
              <a:buChar char="§"/>
              <a:defRPr sz="2000">
                <a:latin typeface="Ubuntu" charset="0"/>
                <a:ea typeface="Ubuntu" charset="0"/>
                <a:cs typeface="Ubuntu" charset="0"/>
              </a:defRPr>
            </a:lvl4pPr>
            <a:lvl5pPr marL="1117488" indent="-285750">
              <a:buFont typeface="Wingdings" charset="2"/>
              <a:buChar char="§"/>
              <a:defRPr sz="2000">
                <a:latin typeface="Ubuntu" charset="0"/>
                <a:ea typeface="Ubuntu" charset="0"/>
                <a:cs typeface="Ubuntu" charset="0"/>
              </a:defRPr>
            </a:lvl5pPr>
          </a:lstStyle>
          <a:p>
            <a:pPr marL="207935" lvl="1" indent="0">
              <a:lnSpc>
                <a:spcPct val="130000"/>
              </a:lnSpc>
              <a:buNone/>
            </a:pPr>
            <a:r>
              <a:rPr lang="en-US" sz="2000" dirty="0" smtClean="0"/>
              <a:t>Product Evangelist at </a:t>
            </a:r>
            <a:r>
              <a:rPr lang="en-US" sz="2000" b="1" dirty="0" smtClean="0">
                <a:solidFill>
                  <a:srgbClr val="C4112E"/>
                </a:solidFill>
              </a:rPr>
              <a:t>SentryOne</a:t>
            </a:r>
          </a:p>
          <a:p>
            <a:pPr marL="207935" lvl="1" indent="0">
              <a:lnSpc>
                <a:spcPct val="130000"/>
              </a:lnSpc>
              <a:buNone/>
            </a:pPr>
            <a:r>
              <a:rPr lang="en-US" sz="2000" dirty="0" smtClean="0"/>
              <a:t>Microsoft MVP since 1997; started with SQL Server 6.5</a:t>
            </a:r>
          </a:p>
          <a:p>
            <a:pPr marL="207935" lvl="1" indent="0">
              <a:lnSpc>
                <a:spcPct val="130000"/>
              </a:lnSpc>
              <a:buNone/>
            </a:pPr>
            <a:r>
              <a:rPr lang="en-US" sz="2000" b="1" dirty="0" smtClean="0"/>
              <a:t>Moderator:</a:t>
            </a:r>
            <a:r>
              <a:rPr lang="en-US" sz="2000" dirty="0" smtClean="0"/>
              <a:t>  </a:t>
            </a:r>
            <a:r>
              <a:rPr lang="en-US" sz="2000" dirty="0" err="1" smtClean="0">
                <a:solidFill>
                  <a:srgbClr val="C4112E"/>
                </a:solidFill>
              </a:rPr>
              <a:t>dba.stackexchange.com</a:t>
            </a:r>
            <a:r>
              <a:rPr lang="en-US" sz="2000" dirty="0" smtClean="0">
                <a:solidFill>
                  <a:schemeClr val="bg1">
                    <a:lumMod val="65000"/>
                  </a:schemeClr>
                </a:solidFill>
              </a:rPr>
              <a:t>,</a:t>
            </a:r>
            <a:r>
              <a:rPr lang="en-US" sz="2000" dirty="0" smtClean="0"/>
              <a:t> </a:t>
            </a:r>
            <a:r>
              <a:rPr lang="en-US" sz="2000" dirty="0" err="1" smtClean="0">
                <a:solidFill>
                  <a:srgbClr val="C4112E"/>
                </a:solidFill>
              </a:rPr>
              <a:t>answers.sqlperformance.com</a:t>
            </a:r>
            <a:endParaRPr lang="en-US" sz="2000" dirty="0" smtClean="0">
              <a:solidFill>
                <a:srgbClr val="C4112E"/>
              </a:solidFill>
            </a:endParaRPr>
          </a:p>
          <a:p>
            <a:pPr marL="207935" lvl="1" indent="0">
              <a:lnSpc>
                <a:spcPct val="130000"/>
              </a:lnSpc>
              <a:buNone/>
            </a:pPr>
            <a:r>
              <a:rPr lang="en-US" sz="2000" b="1" dirty="0" smtClean="0"/>
              <a:t>Editor-in-Chief:</a:t>
            </a:r>
            <a:r>
              <a:rPr lang="en-US" sz="2000" dirty="0" smtClean="0"/>
              <a:t>  </a:t>
            </a:r>
            <a:r>
              <a:rPr lang="en-US" sz="2000" dirty="0" smtClean="0">
                <a:solidFill>
                  <a:srgbClr val="C4112E"/>
                </a:solidFill>
              </a:rPr>
              <a:t>sqlperformance.com</a:t>
            </a:r>
            <a:r>
              <a:rPr lang="en-US" sz="2000" dirty="0" smtClean="0">
                <a:solidFill>
                  <a:schemeClr val="bg1">
                    <a:lumMod val="65000"/>
                  </a:schemeClr>
                </a:solidFill>
              </a:rPr>
              <a:t>,</a:t>
            </a:r>
            <a:r>
              <a:rPr lang="en-US" sz="2000" dirty="0" smtClean="0"/>
              <a:t> </a:t>
            </a:r>
            <a:r>
              <a:rPr lang="en-US" sz="2000" dirty="0" smtClean="0">
                <a:solidFill>
                  <a:srgbClr val="C4112E"/>
                </a:solidFill>
              </a:rPr>
              <a:t>blogs.sentryone.com</a:t>
            </a:r>
          </a:p>
          <a:p>
            <a:pPr marL="207935" lvl="1" indent="0">
              <a:lnSpc>
                <a:spcPct val="130000"/>
              </a:lnSpc>
              <a:buNone/>
            </a:pPr>
            <a:r>
              <a:rPr lang="en-US" sz="2000" b="1" dirty="0" smtClean="0"/>
              <a:t>Author:</a:t>
            </a:r>
            <a:r>
              <a:rPr lang="en-US" sz="2000" dirty="0" smtClean="0"/>
              <a:t>  </a:t>
            </a:r>
            <a:r>
              <a:rPr lang="en-US" sz="2000" dirty="0" err="1" smtClean="0">
                <a:solidFill>
                  <a:srgbClr val="C4112E"/>
                </a:solidFill>
              </a:rPr>
              <a:t>mssqltips.com</a:t>
            </a:r>
            <a:endParaRPr lang="en-US" sz="2000" dirty="0" smtClean="0">
              <a:solidFill>
                <a:srgbClr val="C4112E"/>
              </a:solidFill>
            </a:endParaRPr>
          </a:p>
          <a:p>
            <a:pPr marL="207935" lvl="1" indent="0">
              <a:lnSpc>
                <a:spcPct val="130000"/>
              </a:lnSpc>
              <a:buNone/>
            </a:pPr>
            <a:endParaRPr lang="en-US" sz="1200" dirty="0" smtClean="0">
              <a:solidFill>
                <a:srgbClr val="C4112E"/>
              </a:solidFill>
            </a:endParaRPr>
          </a:p>
          <a:p>
            <a:pPr marL="207935" lvl="1" indent="0">
              <a:lnSpc>
                <a:spcPct val="130000"/>
              </a:lnSpc>
              <a:buNone/>
            </a:pPr>
            <a:r>
              <a:rPr lang="en-US" sz="2000" b="1" dirty="0" smtClean="0"/>
              <a:t>Contact:</a:t>
            </a:r>
            <a:r>
              <a:rPr lang="en-US" sz="2000" dirty="0" smtClean="0"/>
              <a:t>  bottom of each slide</a:t>
            </a:r>
          </a:p>
          <a:p>
            <a:pPr lvl="0"/>
            <a:endParaRPr lang="en-US" sz="2000" dirty="0" smtClean="0"/>
          </a:p>
        </p:txBody>
      </p:sp>
      <p:sp>
        <p:nvSpPr>
          <p:cNvPr id="3" name="Title 2"/>
          <p:cNvSpPr>
            <a:spLocks noGrp="1"/>
          </p:cNvSpPr>
          <p:nvPr>
            <p:ph type="title"/>
          </p:nvPr>
        </p:nvSpPr>
        <p:spPr>
          <a:xfrm>
            <a:off x="259881" y="619092"/>
            <a:ext cx="7283919" cy="662021"/>
          </a:xfrm>
        </p:spPr>
        <p:txBody>
          <a:bodyPr>
            <a:normAutofit/>
          </a:bodyPr>
          <a:lstStyle/>
          <a:p>
            <a:r>
              <a:rPr lang="en-US"/>
              <a:t>Who is this  Aaron Bertrand </a:t>
            </a:r>
            <a:r>
              <a:rPr lang="en-US"/>
              <a:t>guy</a:t>
            </a:r>
            <a:r>
              <a:rPr lang="en-US" smtClean="0"/>
              <a:t>?</a:t>
            </a:r>
            <a:endParaRPr lang="en-US"/>
          </a:p>
        </p:txBody>
      </p:sp>
      <p:sp>
        <p:nvSpPr>
          <p:cNvPr id="5" name="Down Arrow 4"/>
          <p:cNvSpPr/>
          <p:nvPr/>
        </p:nvSpPr>
        <p:spPr>
          <a:xfrm>
            <a:off x="3048000" y="4248150"/>
            <a:ext cx="304800" cy="457200"/>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581590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childTnLst>
                                </p:cTn>
                              </p:par>
                              <p:par>
                                <p:cTn id="19" presetID="10" presetClass="entr" presetSubtype="0" fill="hold" grpId="0" nodeType="withEffect">
                                  <p:stCondLst>
                                    <p:cond delay="10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 / Programmability</a:t>
            </a:r>
            <a:br>
              <a:rPr lang="en-US" dirty="0" smtClean="0"/>
            </a:br>
            <a:r>
              <a:rPr lang="en-US" sz="2400" dirty="0" smtClean="0">
                <a:solidFill>
                  <a:schemeClr val="tx1">
                    <a:lumMod val="50000"/>
                    <a:lumOff val="50000"/>
                  </a:schemeClr>
                </a:solidFill>
              </a:rPr>
              <a:t>Temporal Tables</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Automatically archives previous versions of rows</a:t>
            </a:r>
          </a:p>
          <a:p>
            <a:pPr lvl="1"/>
            <a:r>
              <a:rPr lang="en-US" sz="1650" dirty="0" smtClean="0"/>
              <a:t>Most useful for auditing, slowly-changing dimensions, recover from accidents</a:t>
            </a:r>
          </a:p>
          <a:p>
            <a:pPr lvl="1"/>
            <a:r>
              <a:rPr lang="en-US" sz="1650" dirty="0" smtClean="0"/>
              <a:t>New syntax to see state of rows at specific time or all versions in a range</a:t>
            </a:r>
          </a:p>
        </p:txBody>
      </p:sp>
      <p:sp>
        <p:nvSpPr>
          <p:cNvPr id="5" name="Text Placeholder 4"/>
          <p:cNvSpPr txBox="1">
            <a:spLocks/>
          </p:cNvSpPr>
          <p:nvPr/>
        </p:nvSpPr>
        <p:spPr>
          <a:xfrm>
            <a:off x="495300" y="2571750"/>
            <a:ext cx="6896100" cy="200025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kern="0" dirty="0" smtClean="0">
                <a:latin typeface="Consolas" charset="0"/>
                <a:ea typeface="Consolas" charset="0"/>
                <a:cs typeface="Consolas" charset="0"/>
              </a:rPr>
              <a:t> </a:t>
            </a:r>
            <a:r>
              <a:rPr lang="en-US" sz="1300" b="0" kern="0" dirty="0" smtClean="0">
                <a:latin typeface="Consolas" charset="0"/>
                <a:ea typeface="Consolas" charset="0"/>
                <a:cs typeface="Consolas" charset="0"/>
              </a:rPr>
              <a:t>CREATE TABLE </a:t>
            </a:r>
            <a:r>
              <a:rPr lang="en-US" sz="1300" b="0" kern="0" dirty="0" err="1" smtClean="0">
                <a:latin typeface="Consolas" charset="0"/>
                <a:ea typeface="Consolas" charset="0"/>
                <a:cs typeface="Consolas" charset="0"/>
              </a:rPr>
              <a:t>dbo.Employees</a:t>
            </a:r>
            <a:r>
              <a:rPr lang="en-US" sz="1300" b="0" kern="0" dirty="0" smtClean="0">
                <a:latin typeface="Consolas" charset="0"/>
                <a:ea typeface="Consolas" charset="0"/>
                <a:cs typeface="Consolas" charset="0"/>
              </a:rPr>
              <a:t> </a:t>
            </a:r>
            <a:r>
              <a:rPr lang="en-US" sz="1300" b="0" kern="0" dirty="0" smtClean="0">
                <a:latin typeface="Consolas" charset="0"/>
                <a:ea typeface="Consolas" charset="0"/>
                <a:cs typeface="Consolas" charset="0"/>
              </a:rPr>
              <a:t>(</a:t>
            </a:r>
            <a:br>
              <a:rPr lang="en-US" sz="1300" b="0" kern="0" dirty="0" smtClean="0">
                <a:latin typeface="Consolas" charset="0"/>
                <a:ea typeface="Consolas" charset="0"/>
                <a:cs typeface="Consolas" charset="0"/>
              </a:rPr>
            </a:br>
            <a:r>
              <a:rPr lang="en-US" sz="1300" b="0" kern="0" dirty="0" smtClean="0">
                <a:latin typeface="Consolas" charset="0"/>
                <a:ea typeface="Consolas" charset="0"/>
                <a:cs typeface="Consolas" charset="0"/>
              </a:rPr>
              <a:t>    </a:t>
            </a:r>
            <a:r>
              <a:rPr lang="en-US" sz="1300" b="0" kern="0" dirty="0" err="1" smtClean="0">
                <a:latin typeface="Consolas" charset="0"/>
                <a:ea typeface="Consolas" charset="0"/>
                <a:cs typeface="Consolas" charset="0"/>
              </a:rPr>
              <a:t>EmployeeID</a:t>
            </a:r>
            <a:r>
              <a:rPr lang="en-US" sz="1300" b="0" kern="0" dirty="0" smtClean="0">
                <a:latin typeface="Consolas" charset="0"/>
                <a:ea typeface="Consolas" charset="0"/>
                <a:cs typeface="Consolas" charset="0"/>
              </a:rPr>
              <a:t> </a:t>
            </a:r>
            <a:r>
              <a:rPr lang="en-US" sz="1300" b="0" kern="0" dirty="0" err="1" smtClean="0">
                <a:latin typeface="Consolas" charset="0"/>
                <a:ea typeface="Consolas" charset="0"/>
                <a:cs typeface="Consolas" charset="0"/>
              </a:rPr>
              <a:t>int</a:t>
            </a:r>
            <a:r>
              <a:rPr lang="en-US" sz="1300" b="0" kern="0" dirty="0" smtClean="0">
                <a:latin typeface="Consolas" charset="0"/>
                <a:ea typeface="Consolas" charset="0"/>
                <a:cs typeface="Consolas" charset="0"/>
              </a:rPr>
              <a:t> PRIMARY KEY,</a:t>
            </a:r>
            <a:br>
              <a:rPr lang="en-US" sz="1300" b="0" kern="0" dirty="0" smtClean="0">
                <a:latin typeface="Consolas" charset="0"/>
                <a:ea typeface="Consolas" charset="0"/>
                <a:cs typeface="Consolas" charset="0"/>
              </a:rPr>
            </a:br>
            <a:r>
              <a:rPr lang="en-US" sz="1300" b="0" kern="0" dirty="0" smtClean="0">
                <a:latin typeface="Consolas" charset="0"/>
                <a:ea typeface="Consolas" charset="0"/>
                <a:cs typeface="Consolas" charset="0"/>
              </a:rPr>
              <a:t>    </a:t>
            </a:r>
            <a:r>
              <a:rPr lang="en-US" sz="1300" b="0" kern="0" dirty="0" err="1" smtClean="0">
                <a:latin typeface="Consolas" charset="0"/>
                <a:ea typeface="Consolas" charset="0"/>
                <a:cs typeface="Consolas" charset="0"/>
              </a:rPr>
              <a:t>dtS</a:t>
            </a:r>
            <a:r>
              <a:rPr lang="en-US" sz="1300" b="0" kern="0" dirty="0" smtClean="0">
                <a:latin typeface="Consolas" charset="0"/>
                <a:ea typeface="Consolas" charset="0"/>
                <a:cs typeface="Consolas" charset="0"/>
              </a:rPr>
              <a:t> datetime2 GENERATED ALWAYS AS ROW START NOT NULL,</a:t>
            </a:r>
            <a:br>
              <a:rPr lang="en-US" sz="1300" b="0" kern="0" dirty="0" smtClean="0">
                <a:latin typeface="Consolas" charset="0"/>
                <a:ea typeface="Consolas" charset="0"/>
                <a:cs typeface="Consolas" charset="0"/>
              </a:rPr>
            </a:br>
            <a:r>
              <a:rPr lang="en-US" sz="1300" b="0" kern="0" dirty="0" smtClean="0">
                <a:latin typeface="Consolas" charset="0"/>
                <a:ea typeface="Consolas" charset="0"/>
                <a:cs typeface="Consolas" charset="0"/>
              </a:rPr>
              <a:t>    </a:t>
            </a:r>
            <a:r>
              <a:rPr lang="en-US" sz="1300" b="0" kern="0" dirty="0" err="1" smtClean="0">
                <a:latin typeface="Consolas" charset="0"/>
                <a:ea typeface="Consolas" charset="0"/>
                <a:cs typeface="Consolas" charset="0"/>
              </a:rPr>
              <a:t>dtE</a:t>
            </a:r>
            <a:r>
              <a:rPr lang="en-US" sz="1300" b="0" kern="0" dirty="0" smtClean="0">
                <a:latin typeface="Consolas" charset="0"/>
                <a:ea typeface="Consolas" charset="0"/>
                <a:cs typeface="Consolas" charset="0"/>
              </a:rPr>
              <a:t> datetime2 GENERATED ALWAYS AS ROW END   NOT NULL,</a:t>
            </a:r>
            <a:br>
              <a:rPr lang="en-US" sz="1300" b="0" kern="0" dirty="0" smtClean="0">
                <a:latin typeface="Consolas" charset="0"/>
                <a:ea typeface="Consolas" charset="0"/>
                <a:cs typeface="Consolas" charset="0"/>
              </a:rPr>
            </a:br>
            <a:r>
              <a:rPr lang="en-US" sz="1300" b="0" kern="0" dirty="0" smtClean="0">
                <a:latin typeface="Consolas" charset="0"/>
                <a:ea typeface="Consolas" charset="0"/>
                <a:cs typeface="Consolas" charset="0"/>
              </a:rPr>
              <a:t>    PERIOD FOR SYSTEM_TIME (</a:t>
            </a:r>
            <a:r>
              <a:rPr lang="en-US" sz="1300" b="0" kern="0" dirty="0" err="1" smtClean="0">
                <a:latin typeface="Consolas" charset="0"/>
                <a:ea typeface="Consolas" charset="0"/>
                <a:cs typeface="Consolas" charset="0"/>
              </a:rPr>
              <a:t>dtS</a:t>
            </a:r>
            <a:r>
              <a:rPr lang="en-US" sz="1300" b="0" kern="0" dirty="0" smtClean="0">
                <a:latin typeface="Consolas" charset="0"/>
                <a:ea typeface="Consolas" charset="0"/>
                <a:cs typeface="Consolas" charset="0"/>
              </a:rPr>
              <a:t>, </a:t>
            </a:r>
            <a:r>
              <a:rPr lang="en-US" sz="1300" b="0" kern="0" dirty="0" err="1" smtClean="0">
                <a:latin typeface="Consolas" charset="0"/>
                <a:ea typeface="Consolas" charset="0"/>
                <a:cs typeface="Consolas" charset="0"/>
              </a:rPr>
              <a:t>dtE</a:t>
            </a:r>
            <a:r>
              <a:rPr lang="en-US" sz="1300" b="0" kern="0" dirty="0" smtClean="0">
                <a:latin typeface="Consolas" charset="0"/>
                <a:ea typeface="Consolas" charset="0"/>
                <a:cs typeface="Consolas" charset="0"/>
              </a:rPr>
              <a:t>)</a:t>
            </a:r>
            <a:br>
              <a:rPr lang="en-US" sz="1300" b="0" kern="0" dirty="0" smtClean="0">
                <a:latin typeface="Consolas" charset="0"/>
                <a:ea typeface="Consolas" charset="0"/>
                <a:cs typeface="Consolas" charset="0"/>
              </a:rPr>
            </a:br>
            <a:r>
              <a:rPr lang="en-US" sz="1300" b="0" kern="0" dirty="0" smtClean="0">
                <a:latin typeface="Consolas" charset="0"/>
                <a:ea typeface="Consolas" charset="0"/>
                <a:cs typeface="Consolas" charset="0"/>
              </a:rPr>
              <a:t> ) WITH (SYSTEM_VERSIONING = </a:t>
            </a:r>
            <a:r>
              <a:rPr lang="en-US" sz="1300" b="0" kern="0" dirty="0" smtClean="0">
                <a:latin typeface="Consolas" charset="0"/>
                <a:ea typeface="Consolas" charset="0"/>
                <a:cs typeface="Consolas" charset="0"/>
              </a:rPr>
              <a:t>ON </a:t>
            </a:r>
            <a:r>
              <a:rPr lang="en-US" sz="1300" b="0" kern="0" dirty="0" smtClean="0">
                <a:latin typeface="Consolas" charset="0"/>
                <a:ea typeface="Consolas" charset="0"/>
                <a:cs typeface="Consolas" charset="0"/>
              </a:rPr>
              <a:t>(HISTORY_TABLE = </a:t>
            </a:r>
            <a:r>
              <a:rPr lang="en-US" sz="1300" b="0" kern="0" dirty="0" err="1" smtClean="0">
                <a:latin typeface="Consolas" charset="0"/>
                <a:ea typeface="Consolas" charset="0"/>
                <a:cs typeface="Consolas" charset="0"/>
              </a:rPr>
              <a:t>dbo.EmployeeHistory</a:t>
            </a:r>
            <a:r>
              <a:rPr lang="en-US" sz="1300" b="0" kern="0" dirty="0" smtClean="0">
                <a:latin typeface="Consolas" charset="0"/>
                <a:ea typeface="Consolas" charset="0"/>
                <a:cs typeface="Consolas" charset="0"/>
              </a:rPr>
              <a:t>));</a:t>
            </a:r>
            <a:r>
              <a:rPr lang="en-US" sz="1400" b="0" kern="0" dirty="0" smtClean="0">
                <a:latin typeface="Consolas" charset="0"/>
                <a:ea typeface="Consolas" charset="0"/>
                <a:cs typeface="Consolas" charset="0"/>
              </a:rPr>
              <a:t/>
            </a:r>
            <a:br>
              <a:rPr lang="en-US" sz="1400" b="0" kern="0" dirty="0" smtClean="0">
                <a:latin typeface="Consolas" charset="0"/>
                <a:ea typeface="Consolas" charset="0"/>
                <a:cs typeface="Consolas" charset="0"/>
              </a:rPr>
            </a:br>
            <a:r>
              <a:rPr lang="en-US" sz="1400" b="0" kern="0" dirty="0" smtClean="0">
                <a:latin typeface="Consolas" charset="0"/>
                <a:ea typeface="Consolas" charset="0"/>
                <a:cs typeface="Consolas" charset="0"/>
              </a:rPr>
              <a:t/>
            </a:r>
            <a:br>
              <a:rPr lang="en-US" sz="1400" b="0" kern="0" dirty="0" smtClean="0">
                <a:latin typeface="Consolas" charset="0"/>
                <a:ea typeface="Consolas" charset="0"/>
                <a:cs typeface="Consolas" charset="0"/>
              </a:rPr>
            </a:br>
            <a:r>
              <a:rPr lang="en-US" sz="1400" b="0" kern="0" dirty="0" smtClean="0">
                <a:latin typeface="Consolas" charset="0"/>
                <a:ea typeface="Consolas" charset="0"/>
                <a:cs typeface="Consolas" charset="0"/>
              </a:rPr>
              <a:t> </a:t>
            </a:r>
            <a:r>
              <a:rPr lang="en-US" sz="1300" b="0" kern="0" dirty="0" smtClean="0">
                <a:latin typeface="Consolas" charset="0"/>
                <a:ea typeface="Consolas" charset="0"/>
                <a:cs typeface="Consolas" charset="0"/>
              </a:rPr>
              <a:t>SELECT SUM(Salary) FROM </a:t>
            </a:r>
            <a:r>
              <a:rPr lang="en-US" sz="1300" b="0" kern="0" dirty="0" err="1" smtClean="0">
                <a:latin typeface="Consolas" charset="0"/>
                <a:ea typeface="Consolas" charset="0"/>
                <a:cs typeface="Consolas" charset="0"/>
              </a:rPr>
              <a:t>dbo.Employees</a:t>
            </a:r>
            <a:r>
              <a:rPr lang="en-US" sz="1300" b="0" kern="0" dirty="0" smtClean="0">
                <a:latin typeface="Consolas" charset="0"/>
                <a:ea typeface="Consolas" charset="0"/>
                <a:cs typeface="Consolas" charset="0"/>
              </a:rPr>
              <a:t> </a:t>
            </a:r>
            <a:br>
              <a:rPr lang="en-US" sz="1300" b="0" kern="0" dirty="0" smtClean="0">
                <a:latin typeface="Consolas" charset="0"/>
                <a:ea typeface="Consolas" charset="0"/>
                <a:cs typeface="Consolas" charset="0"/>
              </a:rPr>
            </a:br>
            <a:r>
              <a:rPr lang="en-US" sz="1300" b="0" kern="0" dirty="0" smtClean="0">
                <a:latin typeface="Consolas" charset="0"/>
                <a:ea typeface="Consolas" charset="0"/>
                <a:cs typeface="Consolas" charset="0"/>
              </a:rPr>
              <a:t>    FOR SYSTEM_TIME AS OF '2016-04-19T14:56:32.123';</a:t>
            </a:r>
          </a:p>
        </p:txBody>
      </p:sp>
    </p:spTree>
    <p:extLst>
      <p:ext uri="{BB962C8B-B14F-4D97-AF65-F5344CB8AC3E}">
        <p14:creationId xmlns:p14="http://schemas.microsoft.com/office/powerpoint/2010/main" val="142896541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smtClean="0">
                <a:solidFill>
                  <a:schemeClr val="tx1">
                    <a:lumMod val="50000"/>
                    <a:lumOff val="50000"/>
                  </a:schemeClr>
                </a:solidFill>
              </a:rPr>
              <a:t>New Query Hints</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MIN_GRANT_PERCENT, MAX_GRANT_PERCENT</a:t>
            </a:r>
          </a:p>
          <a:p>
            <a:pPr lvl="1"/>
            <a:r>
              <a:rPr lang="en-US" sz="2000" dirty="0" smtClean="0"/>
              <a:t>Configure % of allocated memory </a:t>
            </a:r>
            <a:r>
              <a:rPr lang="en-US" sz="2000" i="1" dirty="0" smtClean="0"/>
              <a:t>without Resource Governor</a:t>
            </a:r>
          </a:p>
          <a:p>
            <a:endParaRPr lang="en-US" dirty="0" smtClean="0"/>
          </a:p>
          <a:p>
            <a:endParaRPr lang="en-US" sz="2200" dirty="0" smtClean="0"/>
          </a:p>
          <a:p>
            <a:endParaRPr lang="en-US" sz="2200" dirty="0"/>
          </a:p>
          <a:p>
            <a:endParaRPr lang="en-US" sz="2200" dirty="0" smtClean="0"/>
          </a:p>
          <a:p>
            <a:r>
              <a:rPr lang="en-US" sz="2200" dirty="0" smtClean="0"/>
              <a:t>NO_PERFORMANCE_SPOOL</a:t>
            </a:r>
            <a:endParaRPr lang="en-US" sz="2200" dirty="0" smtClean="0"/>
          </a:p>
          <a:p>
            <a:pPr lvl="1"/>
            <a:r>
              <a:rPr lang="en-US" sz="2000" dirty="0" smtClean="0"/>
              <a:t>Attempts to eliminate eager/lazy spools from execution plans</a:t>
            </a:r>
          </a:p>
        </p:txBody>
      </p:sp>
      <p:sp>
        <p:nvSpPr>
          <p:cNvPr id="5" name="Text Placeholder 4"/>
          <p:cNvSpPr txBox="1">
            <a:spLocks/>
          </p:cNvSpPr>
          <p:nvPr/>
        </p:nvSpPr>
        <p:spPr>
          <a:xfrm>
            <a:off x="1066800" y="2495550"/>
            <a:ext cx="6324600" cy="7620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kern="0" dirty="0" smtClean="0">
                <a:latin typeface="Consolas" charset="0"/>
                <a:ea typeface="Consolas" charset="0"/>
                <a:cs typeface="Consolas" charset="0"/>
              </a:rPr>
              <a:t>  </a:t>
            </a:r>
          </a:p>
          <a:p>
            <a:pPr marL="0" indent="0">
              <a:buNone/>
            </a:pPr>
            <a:r>
              <a:rPr lang="en-US" sz="1400" b="0" kern="0" dirty="0">
                <a:latin typeface="Consolas" charset="0"/>
                <a:ea typeface="Consolas" charset="0"/>
                <a:cs typeface="Consolas" charset="0"/>
              </a:rPr>
              <a:t> </a:t>
            </a:r>
            <a:r>
              <a:rPr lang="en-US" sz="1400" b="0" kern="0" dirty="0" smtClean="0">
                <a:latin typeface="Consolas" charset="0"/>
                <a:ea typeface="Consolas" charset="0"/>
                <a:cs typeface="Consolas" charset="0"/>
              </a:rPr>
              <a:t>   SELECT ... WITH (MAX_GRANT_PERCENT = 10);</a:t>
            </a:r>
          </a:p>
        </p:txBody>
      </p:sp>
    </p:spTree>
    <p:extLst>
      <p:ext uri="{BB962C8B-B14F-4D97-AF65-F5344CB8AC3E}">
        <p14:creationId xmlns:p14="http://schemas.microsoft.com/office/powerpoint/2010/main" val="73855268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smtClean="0">
                <a:solidFill>
                  <a:schemeClr val="tx1">
                    <a:lumMod val="50000"/>
                    <a:lumOff val="50000"/>
                  </a:schemeClr>
                </a:solidFill>
              </a:rPr>
              <a:t>FORMATMESSAGE()</a:t>
            </a:r>
            <a:endParaRPr lang="en-US" sz="2400" dirty="0">
              <a:solidFill>
                <a:schemeClr val="tx1">
                  <a:lumMod val="50000"/>
                  <a:lumOff val="50000"/>
                </a:schemeClr>
              </a:solidFill>
            </a:endParaRPr>
          </a:p>
        </p:txBody>
      </p:sp>
      <p:sp>
        <p:nvSpPr>
          <p:cNvPr id="6" name="Text Placeholder 5"/>
          <p:cNvSpPr>
            <a:spLocks noGrp="1"/>
          </p:cNvSpPr>
          <p:nvPr>
            <p:ph idx="1"/>
          </p:nvPr>
        </p:nvSpPr>
        <p:spPr>
          <a:xfrm>
            <a:off x="495300" y="1568917"/>
            <a:ext cx="8267700" cy="3079283"/>
          </a:xfrm>
        </p:spPr>
        <p:txBody>
          <a:bodyPr/>
          <a:lstStyle/>
          <a:p>
            <a:r>
              <a:rPr lang="en-US" sz="2200" dirty="0" smtClean="0"/>
              <a:t>Now allows </a:t>
            </a:r>
            <a:r>
              <a:rPr lang="en-US" sz="2200" dirty="0" err="1" smtClean="0"/>
              <a:t>printf</a:t>
            </a:r>
            <a:r>
              <a:rPr lang="en-US" sz="2200" dirty="0" smtClean="0"/>
              <a:t>-style substitution, more like RAISERROR()</a:t>
            </a:r>
          </a:p>
          <a:p>
            <a:pPr lvl="1"/>
            <a:r>
              <a:rPr lang="en-US" sz="2000" dirty="0" smtClean="0"/>
              <a:t>Allows substitution without adding a message to </a:t>
            </a:r>
            <a:r>
              <a:rPr lang="en-US" sz="2000" dirty="0" err="1" smtClean="0"/>
              <a:t>sys.messages</a:t>
            </a:r>
            <a:endParaRPr lang="en-US" sz="2000" dirty="0" smtClean="0"/>
          </a:p>
        </p:txBody>
      </p:sp>
      <p:sp>
        <p:nvSpPr>
          <p:cNvPr id="5" name="Text Placeholder 4"/>
          <p:cNvSpPr txBox="1">
            <a:spLocks/>
          </p:cNvSpPr>
          <p:nvPr/>
        </p:nvSpPr>
        <p:spPr>
          <a:xfrm>
            <a:off x="1066800" y="2571750"/>
            <a:ext cx="6324600" cy="7620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kern="0" dirty="0" smtClean="0">
                <a:latin typeface="Consolas" charset="0"/>
                <a:ea typeface="Consolas" charset="0"/>
                <a:cs typeface="Consolas" charset="0"/>
              </a:rPr>
              <a:t>  </a:t>
            </a:r>
          </a:p>
          <a:p>
            <a:pPr marL="0" indent="0">
              <a:buNone/>
            </a:pPr>
            <a:r>
              <a:rPr lang="en-US" sz="1400" b="0" kern="0" dirty="0">
                <a:latin typeface="Consolas" charset="0"/>
                <a:ea typeface="Consolas" charset="0"/>
                <a:cs typeface="Consolas" charset="0"/>
              </a:rPr>
              <a:t> </a:t>
            </a:r>
            <a:r>
              <a:rPr lang="en-US" sz="1400" b="0" kern="0" dirty="0" smtClean="0">
                <a:latin typeface="Consolas" charset="0"/>
                <a:ea typeface="Consolas" charset="0"/>
                <a:cs typeface="Consolas" charset="0"/>
              </a:rPr>
              <a:t>   SELECT FORMATMESSAGE('Hi %s, I am %d.', 'Bob', 24);</a:t>
            </a:r>
          </a:p>
        </p:txBody>
      </p:sp>
    </p:spTree>
    <p:extLst>
      <p:ext uri="{BB962C8B-B14F-4D97-AF65-F5344CB8AC3E}">
        <p14:creationId xmlns:p14="http://schemas.microsoft.com/office/powerpoint/2010/main" val="9540608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smtClean="0">
                <a:solidFill>
                  <a:schemeClr val="tx1">
                    <a:lumMod val="50000"/>
                    <a:lumOff val="50000"/>
                  </a:schemeClr>
                </a:solidFill>
              </a:rPr>
              <a:t>DATEDIFF_BIG()</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Now can work with deltas that exceed </a:t>
            </a:r>
            <a:r>
              <a:rPr lang="en-US" sz="2200" dirty="0" err="1" smtClean="0"/>
              <a:t>int</a:t>
            </a:r>
            <a:r>
              <a:rPr lang="en-US" sz="2200" dirty="0" smtClean="0"/>
              <a:t> (e.g. nanosecond)</a:t>
            </a:r>
          </a:p>
          <a:p>
            <a:pPr lvl="1"/>
            <a:endParaRPr lang="en-US" dirty="0" smtClean="0"/>
          </a:p>
          <a:p>
            <a:pPr lvl="1"/>
            <a:endParaRPr lang="en-US" dirty="0"/>
          </a:p>
          <a:p>
            <a:pPr lvl="1"/>
            <a:endParaRPr lang="en-US" dirty="0" smtClean="0"/>
          </a:p>
          <a:p>
            <a:pPr lvl="1"/>
            <a:endParaRPr lang="en-US" dirty="0"/>
          </a:p>
          <a:p>
            <a:r>
              <a:rPr lang="en-US" sz="2200" dirty="0" smtClean="0"/>
              <a:t>Still missing:</a:t>
            </a:r>
          </a:p>
          <a:p>
            <a:pPr lvl="1"/>
            <a:r>
              <a:rPr lang="en-US" sz="2000" dirty="0" smtClean="0"/>
              <a:t>DATEADD_BIG()</a:t>
            </a:r>
          </a:p>
        </p:txBody>
      </p:sp>
      <p:sp>
        <p:nvSpPr>
          <p:cNvPr id="5" name="Text Placeholder 4"/>
          <p:cNvSpPr txBox="1">
            <a:spLocks/>
          </p:cNvSpPr>
          <p:nvPr/>
        </p:nvSpPr>
        <p:spPr>
          <a:xfrm>
            <a:off x="914400" y="2266950"/>
            <a:ext cx="6324600" cy="7620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kern="0" dirty="0" smtClean="0">
                <a:latin typeface="Consolas" charset="0"/>
                <a:ea typeface="Consolas" charset="0"/>
                <a:cs typeface="Consolas" charset="0"/>
              </a:rPr>
              <a:t>  </a:t>
            </a:r>
          </a:p>
          <a:p>
            <a:pPr marL="0" indent="0">
              <a:buNone/>
            </a:pPr>
            <a:r>
              <a:rPr lang="en-US" sz="1400" b="0" kern="0" dirty="0">
                <a:latin typeface="Consolas" charset="0"/>
                <a:ea typeface="Consolas" charset="0"/>
                <a:cs typeface="Consolas" charset="0"/>
              </a:rPr>
              <a:t> </a:t>
            </a:r>
            <a:r>
              <a:rPr lang="en-US" sz="1400" b="0" kern="0" dirty="0" smtClean="0">
                <a:latin typeface="Consolas" charset="0"/>
                <a:ea typeface="Consolas" charset="0"/>
                <a:cs typeface="Consolas" charset="0"/>
              </a:rPr>
              <a:t>  SELECT DATEDIFF_BIG(NANOSECOND, '20160101</a:t>
            </a:r>
            <a:r>
              <a:rPr lang="en-US" sz="1400" b="0" kern="0" dirty="0">
                <a:latin typeface="Consolas" charset="0"/>
                <a:ea typeface="Consolas" charset="0"/>
                <a:cs typeface="Consolas" charset="0"/>
              </a:rPr>
              <a:t>'</a:t>
            </a:r>
            <a:r>
              <a:rPr lang="en-US" sz="1400" b="0" kern="0" dirty="0" smtClean="0">
                <a:latin typeface="Consolas" charset="0"/>
                <a:ea typeface="Consolas" charset="0"/>
                <a:cs typeface="Consolas" charset="0"/>
              </a:rPr>
              <a:t>, </a:t>
            </a:r>
            <a:r>
              <a:rPr lang="en-US" sz="1400" b="0" kern="0" dirty="0">
                <a:latin typeface="Consolas" charset="0"/>
                <a:ea typeface="Consolas" charset="0"/>
                <a:cs typeface="Consolas" charset="0"/>
              </a:rPr>
              <a:t>'</a:t>
            </a:r>
            <a:r>
              <a:rPr lang="en-US" sz="1400" b="0" kern="0" dirty="0" smtClean="0">
                <a:latin typeface="Consolas" charset="0"/>
                <a:ea typeface="Consolas" charset="0"/>
                <a:cs typeface="Consolas" charset="0"/>
              </a:rPr>
              <a:t>20160105');</a:t>
            </a:r>
          </a:p>
        </p:txBody>
      </p:sp>
    </p:spTree>
    <p:extLst>
      <p:ext uri="{BB962C8B-B14F-4D97-AF65-F5344CB8AC3E}">
        <p14:creationId xmlns:p14="http://schemas.microsoft.com/office/powerpoint/2010/main" val="13293521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smtClean="0">
                <a:solidFill>
                  <a:schemeClr val="tx1">
                    <a:lumMod val="50000"/>
                    <a:lumOff val="50000"/>
                  </a:schemeClr>
                </a:solidFill>
              </a:rPr>
              <a:t>AT TIME ZONE</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pPr marL="342900" indent="-342900">
              <a:buFont typeface="Wingdings" charset="2"/>
              <a:buChar char="§"/>
            </a:pPr>
            <a:r>
              <a:rPr lang="en-US" sz="2200" dirty="0" smtClean="0"/>
              <a:t>No more calendar tables to keep track of DST</a:t>
            </a:r>
          </a:p>
          <a:p>
            <a:pPr marL="342900" indent="-342900">
              <a:buFont typeface="Wingdings" charset="2"/>
              <a:buChar char="§"/>
            </a:pPr>
            <a:r>
              <a:rPr lang="en-US" sz="2200" dirty="0" smtClean="0"/>
              <a:t>Automatically applies time zone offsets</a:t>
            </a:r>
          </a:p>
          <a:p>
            <a:pPr lvl="1"/>
            <a:r>
              <a:rPr lang="en-US" sz="2000" dirty="0" smtClean="0"/>
              <a:t>Based on list of time zones in </a:t>
            </a:r>
            <a:r>
              <a:rPr lang="en-US" sz="2000" dirty="0" err="1" smtClean="0"/>
              <a:t>sys.time_zone_info</a:t>
            </a:r>
            <a:endParaRPr lang="en-US" sz="2000" dirty="0" smtClean="0"/>
          </a:p>
        </p:txBody>
      </p:sp>
      <p:sp>
        <p:nvSpPr>
          <p:cNvPr id="5" name="Text Placeholder 4"/>
          <p:cNvSpPr txBox="1">
            <a:spLocks/>
          </p:cNvSpPr>
          <p:nvPr/>
        </p:nvSpPr>
        <p:spPr>
          <a:xfrm>
            <a:off x="495300" y="2876550"/>
            <a:ext cx="6819900" cy="15240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kern="0" dirty="0" smtClean="0">
                <a:latin typeface="Consolas" charset="0"/>
                <a:ea typeface="Consolas" charset="0"/>
                <a:cs typeface="Consolas" charset="0"/>
              </a:rPr>
              <a:t>  </a:t>
            </a:r>
          </a:p>
          <a:p>
            <a:pPr marL="0" indent="0">
              <a:buNone/>
            </a:pPr>
            <a:r>
              <a:rPr lang="en-US" sz="1400" b="0" kern="0" dirty="0">
                <a:latin typeface="Consolas" charset="0"/>
                <a:ea typeface="Consolas" charset="0"/>
                <a:cs typeface="Consolas" charset="0"/>
              </a:rPr>
              <a:t> </a:t>
            </a:r>
            <a:r>
              <a:rPr lang="en-US" sz="1400" b="0" kern="0" dirty="0" smtClean="0">
                <a:latin typeface="Consolas" charset="0"/>
                <a:ea typeface="Consolas" charset="0"/>
                <a:cs typeface="Consolas" charset="0"/>
              </a:rPr>
              <a:t> SELECT SYSUTCDATETIME() AT TIME ZONE </a:t>
            </a:r>
            <a:r>
              <a:rPr lang="en-US" sz="1400" b="0" kern="0" dirty="0" err="1" smtClean="0">
                <a:latin typeface="Consolas" charset="0"/>
                <a:ea typeface="Consolas" charset="0"/>
                <a:cs typeface="Consolas" charset="0"/>
              </a:rPr>
              <a:t>N'Pacific</a:t>
            </a:r>
            <a:r>
              <a:rPr lang="en-US" sz="1400" b="0" kern="0" dirty="0" smtClean="0">
                <a:latin typeface="Consolas" charset="0"/>
                <a:ea typeface="Consolas" charset="0"/>
                <a:cs typeface="Consolas" charset="0"/>
              </a:rPr>
              <a:t> Standard Time';</a:t>
            </a:r>
          </a:p>
          <a:p>
            <a:pPr marL="0" indent="0">
              <a:buNone/>
            </a:pPr>
            <a:endParaRPr lang="en-US" sz="1400" b="0" kern="0" dirty="0">
              <a:latin typeface="Consolas" charset="0"/>
              <a:ea typeface="Consolas" charset="0"/>
              <a:cs typeface="Consolas" charset="0"/>
            </a:endParaRPr>
          </a:p>
          <a:p>
            <a:pPr marL="0" indent="0">
              <a:buNone/>
            </a:pPr>
            <a:r>
              <a:rPr lang="en-US" sz="1400" b="0" kern="0" dirty="0" smtClean="0">
                <a:latin typeface="Consolas" charset="0"/>
                <a:ea typeface="Consolas" charset="0"/>
                <a:cs typeface="Consolas" charset="0"/>
                <a:sym typeface="Wingdings"/>
              </a:rPr>
              <a:t>   Returns same clock time but with TZ -07:00</a:t>
            </a:r>
          </a:p>
          <a:p>
            <a:pPr marL="0" indent="0">
              <a:buNone/>
            </a:pPr>
            <a:r>
              <a:rPr lang="en-US" sz="1400" b="0" kern="0" dirty="0">
                <a:latin typeface="Consolas" charset="0"/>
                <a:ea typeface="Consolas" charset="0"/>
                <a:cs typeface="Consolas" charset="0"/>
                <a:sym typeface="Wingdings"/>
              </a:rPr>
              <a:t> </a:t>
            </a:r>
            <a:r>
              <a:rPr lang="en-US" sz="1400" b="0" kern="0" dirty="0" smtClean="0">
                <a:latin typeface="Consolas" charset="0"/>
                <a:ea typeface="Consolas" charset="0"/>
                <a:cs typeface="Consolas" charset="0"/>
                <a:sym typeface="Wingdings"/>
              </a:rPr>
              <a:t>    During winter, would be -08:00</a:t>
            </a:r>
            <a:endParaRPr lang="en-US" sz="1400" b="0" kern="0" dirty="0">
              <a:latin typeface="Consolas" charset="0"/>
              <a:ea typeface="Consolas" charset="0"/>
              <a:cs typeface="Consolas" charset="0"/>
            </a:endParaRPr>
          </a:p>
        </p:txBody>
      </p:sp>
    </p:spTree>
    <p:extLst>
      <p:ext uri="{BB962C8B-B14F-4D97-AF65-F5344CB8AC3E}">
        <p14:creationId xmlns:p14="http://schemas.microsoft.com/office/powerpoint/2010/main" val="204514506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smtClean="0">
                <a:solidFill>
                  <a:schemeClr val="tx1">
                    <a:lumMod val="50000"/>
                    <a:lumOff val="50000"/>
                  </a:schemeClr>
                </a:solidFill>
              </a:rPr>
              <a:t>COMPRESS() / DECOMPRESS()</a:t>
            </a:r>
            <a:endParaRPr lang="en-US" sz="2400" dirty="0">
              <a:solidFill>
                <a:schemeClr val="tx1">
                  <a:lumMod val="50000"/>
                  <a:lumOff val="50000"/>
                </a:schemeClr>
              </a:solidFill>
            </a:endParaRPr>
          </a:p>
        </p:txBody>
      </p:sp>
      <p:sp>
        <p:nvSpPr>
          <p:cNvPr id="6" name="Text Placeholder 5"/>
          <p:cNvSpPr>
            <a:spLocks noGrp="1"/>
          </p:cNvSpPr>
          <p:nvPr>
            <p:ph idx="1"/>
          </p:nvPr>
        </p:nvSpPr>
        <p:spPr>
          <a:xfrm>
            <a:off x="495300" y="1568917"/>
            <a:ext cx="8267700" cy="3079283"/>
          </a:xfrm>
        </p:spPr>
        <p:txBody>
          <a:bodyPr/>
          <a:lstStyle/>
          <a:p>
            <a:r>
              <a:rPr lang="en-US" sz="2200" dirty="0" err="1" smtClean="0"/>
              <a:t>GZip</a:t>
            </a:r>
            <a:r>
              <a:rPr lang="en-US" sz="2200" dirty="0" smtClean="0"/>
              <a:t> compression inside the database</a:t>
            </a:r>
          </a:p>
          <a:p>
            <a:pPr lvl="1"/>
            <a:r>
              <a:rPr lang="en-US" sz="2000" dirty="0" smtClean="0"/>
              <a:t>Like most compression, some data compresses better than others</a:t>
            </a:r>
          </a:p>
          <a:p>
            <a:pPr lvl="1"/>
            <a:r>
              <a:rPr lang="en-US" sz="2000" dirty="0" smtClean="0"/>
              <a:t>There is overhead - restrict to seldom-used columns</a:t>
            </a:r>
          </a:p>
        </p:txBody>
      </p:sp>
      <p:sp>
        <p:nvSpPr>
          <p:cNvPr id="5" name="Text Placeholder 4"/>
          <p:cNvSpPr txBox="1">
            <a:spLocks/>
          </p:cNvSpPr>
          <p:nvPr/>
        </p:nvSpPr>
        <p:spPr>
          <a:xfrm>
            <a:off x="609600" y="2876550"/>
            <a:ext cx="6324600" cy="12954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kern="0" dirty="0" smtClean="0">
                <a:latin typeface="Consolas" charset="0"/>
                <a:ea typeface="Consolas" charset="0"/>
                <a:cs typeface="Consolas" charset="0"/>
              </a:rPr>
              <a:t>  </a:t>
            </a:r>
          </a:p>
          <a:p>
            <a:pPr marL="0" indent="0">
              <a:buNone/>
            </a:pPr>
            <a:r>
              <a:rPr lang="en-US" sz="1400" b="0" kern="0" dirty="0">
                <a:latin typeface="Consolas" charset="0"/>
                <a:ea typeface="Consolas" charset="0"/>
                <a:cs typeface="Consolas" charset="0"/>
              </a:rPr>
              <a:t> </a:t>
            </a:r>
            <a:r>
              <a:rPr lang="en-US" sz="1400" b="0" kern="0" dirty="0" smtClean="0">
                <a:latin typeface="Consolas" charset="0"/>
                <a:ea typeface="Consolas" charset="0"/>
                <a:cs typeface="Consolas" charset="0"/>
              </a:rPr>
              <a:t>  SELECT COMPRESS(definition) FROM </a:t>
            </a:r>
            <a:r>
              <a:rPr lang="en-US" sz="1400" b="0" kern="0" dirty="0" err="1" smtClean="0">
                <a:latin typeface="Consolas" charset="0"/>
                <a:ea typeface="Consolas" charset="0"/>
                <a:cs typeface="Consolas" charset="0"/>
              </a:rPr>
              <a:t>sys.all_sql_modules</a:t>
            </a:r>
            <a:r>
              <a:rPr lang="en-US" sz="1400" b="0" kern="0" dirty="0" smtClean="0">
                <a:latin typeface="Consolas" charset="0"/>
                <a:ea typeface="Consolas" charset="0"/>
                <a:cs typeface="Consolas" charset="0"/>
              </a:rPr>
              <a:t>;</a:t>
            </a:r>
            <a:br>
              <a:rPr lang="en-US" sz="1400" b="0" kern="0" dirty="0" smtClean="0">
                <a:latin typeface="Consolas" charset="0"/>
                <a:ea typeface="Consolas" charset="0"/>
                <a:cs typeface="Consolas" charset="0"/>
              </a:rPr>
            </a:br>
            <a:r>
              <a:rPr lang="en-US" sz="1400" b="0" kern="0" dirty="0" smtClean="0">
                <a:latin typeface="Consolas" charset="0"/>
                <a:ea typeface="Consolas" charset="0"/>
                <a:cs typeface="Consolas" charset="0"/>
              </a:rPr>
              <a:t/>
            </a:r>
            <a:br>
              <a:rPr lang="en-US" sz="1400" b="0" kern="0" dirty="0" smtClean="0">
                <a:latin typeface="Consolas" charset="0"/>
                <a:ea typeface="Consolas" charset="0"/>
                <a:cs typeface="Consolas" charset="0"/>
              </a:rPr>
            </a:br>
            <a:r>
              <a:rPr lang="en-US" sz="1400" b="0" kern="0" dirty="0" smtClean="0">
                <a:latin typeface="Consolas" charset="0"/>
                <a:ea typeface="Consolas" charset="0"/>
                <a:cs typeface="Consolas" charset="0"/>
              </a:rPr>
              <a:t>   SELECT CONVERT(</a:t>
            </a:r>
            <a:r>
              <a:rPr lang="en-US" sz="1400" b="0" kern="0" dirty="0" err="1" smtClean="0">
                <a:latin typeface="Consolas" charset="0"/>
                <a:ea typeface="Consolas" charset="0"/>
                <a:cs typeface="Consolas" charset="0"/>
              </a:rPr>
              <a:t>nvarchar</a:t>
            </a:r>
            <a:r>
              <a:rPr lang="en-US" sz="1400" b="0" kern="0" dirty="0" smtClean="0">
                <a:latin typeface="Consolas" charset="0"/>
                <a:ea typeface="Consolas" charset="0"/>
                <a:cs typeface="Consolas" charset="0"/>
              </a:rPr>
              <a:t>(max), DECOMPRESS(0x45aa</a:t>
            </a:r>
            <a:r>
              <a:rPr lang="is-IS" sz="1400" b="0" kern="0" dirty="0" smtClean="0">
                <a:latin typeface="Consolas" charset="0"/>
                <a:ea typeface="Consolas" charset="0"/>
                <a:cs typeface="Consolas" charset="0"/>
              </a:rPr>
              <a:t>…</a:t>
            </a:r>
            <a:r>
              <a:rPr lang="en-US" sz="1400" b="0" kern="0" dirty="0" smtClean="0">
                <a:latin typeface="Consolas" charset="0"/>
                <a:ea typeface="Consolas" charset="0"/>
                <a:cs typeface="Consolas" charset="0"/>
              </a:rPr>
              <a:t>));</a:t>
            </a:r>
          </a:p>
        </p:txBody>
      </p:sp>
    </p:spTree>
    <p:extLst>
      <p:ext uri="{BB962C8B-B14F-4D97-AF65-F5344CB8AC3E}">
        <p14:creationId xmlns:p14="http://schemas.microsoft.com/office/powerpoint/2010/main" val="83221876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smtClean="0">
                <a:solidFill>
                  <a:schemeClr val="tx1">
                    <a:lumMod val="50000"/>
                    <a:lumOff val="50000"/>
                  </a:schemeClr>
                </a:solidFill>
              </a:rPr>
              <a:t>UTF-8 Support</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UTF-8 </a:t>
            </a:r>
            <a:r>
              <a:rPr lang="en-US" sz="2200" dirty="0"/>
              <a:t>n</a:t>
            </a:r>
            <a:r>
              <a:rPr lang="en-US" sz="2200" dirty="0" smtClean="0"/>
              <a:t>ow supported for:</a:t>
            </a:r>
          </a:p>
          <a:p>
            <a:pPr lvl="1"/>
            <a:r>
              <a:rPr lang="en-US" sz="2000" dirty="0" smtClean="0"/>
              <a:t>BULK INSERT</a:t>
            </a:r>
          </a:p>
          <a:p>
            <a:pPr lvl="1"/>
            <a:r>
              <a:rPr lang="en-US" sz="2000" dirty="0" smtClean="0"/>
              <a:t>BCP</a:t>
            </a:r>
          </a:p>
          <a:p>
            <a:pPr lvl="1"/>
            <a:r>
              <a:rPr lang="en-US" sz="2000" dirty="0" smtClean="0"/>
              <a:t>OPENROWSET()</a:t>
            </a:r>
          </a:p>
        </p:txBody>
      </p:sp>
      <p:pic>
        <p:nvPicPr>
          <p:cNvPr id="5" name="Picture 4"/>
          <p:cNvPicPr>
            <a:picLocks noChangeAspect="1"/>
          </p:cNvPicPr>
          <p:nvPr/>
        </p:nvPicPr>
        <p:blipFill>
          <a:blip r:embed="rId3"/>
          <a:stretch>
            <a:fillRect/>
          </a:stretch>
        </p:blipFill>
        <p:spPr>
          <a:xfrm>
            <a:off x="4495800" y="1428750"/>
            <a:ext cx="4097726" cy="2743200"/>
          </a:xfrm>
          <a:prstGeom prst="rect">
            <a:avLst/>
          </a:prstGeom>
        </p:spPr>
      </p:pic>
    </p:spTree>
    <p:extLst>
      <p:ext uri="{BB962C8B-B14F-4D97-AF65-F5344CB8AC3E}">
        <p14:creationId xmlns:p14="http://schemas.microsoft.com/office/powerpoint/2010/main" val="111090182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smtClean="0">
                <a:solidFill>
                  <a:schemeClr val="tx1">
                    <a:lumMod val="50000"/>
                    <a:lumOff val="50000"/>
                  </a:schemeClr>
                </a:solidFill>
              </a:rPr>
              <a:t>JSON</a:t>
            </a:r>
            <a:endParaRPr lang="en-US" sz="2400" dirty="0">
              <a:solidFill>
                <a:schemeClr val="tx1">
                  <a:lumMod val="50000"/>
                  <a:lumOff val="50000"/>
                </a:schemeClr>
              </a:solidFill>
            </a:endParaRPr>
          </a:p>
        </p:txBody>
      </p:sp>
      <p:sp>
        <p:nvSpPr>
          <p:cNvPr id="6" name="Text Placeholder 5"/>
          <p:cNvSpPr>
            <a:spLocks noGrp="1"/>
          </p:cNvSpPr>
          <p:nvPr>
            <p:ph idx="1"/>
          </p:nvPr>
        </p:nvSpPr>
        <p:spPr>
          <a:xfrm>
            <a:off x="495300" y="1352550"/>
            <a:ext cx="8267700" cy="3079283"/>
          </a:xfrm>
        </p:spPr>
        <p:txBody>
          <a:bodyPr/>
          <a:lstStyle/>
          <a:p>
            <a:r>
              <a:rPr lang="en-US" sz="2200" dirty="0" smtClean="0"/>
              <a:t>Parse, query, validate, and update JSON text through T-SQL</a:t>
            </a:r>
          </a:p>
          <a:p>
            <a:pPr lvl="1"/>
            <a:r>
              <a:rPr lang="en-US" sz="2000" dirty="0" smtClean="0"/>
              <a:t>Stored as </a:t>
            </a:r>
            <a:r>
              <a:rPr lang="en-US" sz="2000" dirty="0" err="1" smtClean="0"/>
              <a:t>nvarchar</a:t>
            </a:r>
            <a:r>
              <a:rPr lang="en-US" sz="2000" dirty="0" smtClean="0"/>
              <a:t> (usually max); no dedicated JSON type</a:t>
            </a:r>
          </a:p>
        </p:txBody>
      </p:sp>
      <p:sp>
        <p:nvSpPr>
          <p:cNvPr id="5" name="Text Placeholder 4"/>
          <p:cNvSpPr txBox="1">
            <a:spLocks/>
          </p:cNvSpPr>
          <p:nvPr/>
        </p:nvSpPr>
        <p:spPr>
          <a:xfrm>
            <a:off x="533400" y="2266950"/>
            <a:ext cx="3657600" cy="683223"/>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100" b="0" kern="0" dirty="0" smtClean="0">
                <a:latin typeface="Consolas" charset="0"/>
                <a:ea typeface="Consolas" charset="0"/>
                <a:cs typeface="Consolas" charset="0"/>
              </a:rPr>
              <a:t>SELECT TOP (1) name, </a:t>
            </a:r>
            <a:r>
              <a:rPr lang="en-US" sz="1100" b="0" kern="0" dirty="0" err="1" smtClean="0">
                <a:latin typeface="Consolas" charset="0"/>
                <a:ea typeface="Consolas" charset="0"/>
                <a:cs typeface="Consolas" charset="0"/>
              </a:rPr>
              <a:t>database_id</a:t>
            </a:r>
            <a:r>
              <a:rPr lang="en-US" sz="1100" b="0" kern="0" dirty="0" smtClean="0">
                <a:latin typeface="Consolas" charset="0"/>
                <a:ea typeface="Consolas" charset="0"/>
                <a:cs typeface="Consolas" charset="0"/>
              </a:rPr>
              <a:t>, </a:t>
            </a:r>
            <a:r>
              <a:rPr lang="en-US" sz="1100" b="0" kern="0" dirty="0" err="1" smtClean="0">
                <a:latin typeface="Consolas" charset="0"/>
                <a:ea typeface="Consolas" charset="0"/>
                <a:cs typeface="Consolas" charset="0"/>
              </a:rPr>
              <a:t>create_date</a:t>
            </a:r>
            <a:r>
              <a:rPr lang="en-US" sz="1100" b="0" kern="0" dirty="0">
                <a:latin typeface="Consolas" charset="0"/>
                <a:ea typeface="Consolas" charset="0"/>
                <a:cs typeface="Consolas" charset="0"/>
              </a:rPr>
              <a:t/>
            </a:r>
            <a:br>
              <a:rPr lang="en-US" sz="1100" b="0" kern="0" dirty="0">
                <a:latin typeface="Consolas" charset="0"/>
                <a:ea typeface="Consolas" charset="0"/>
                <a:cs typeface="Consolas" charset="0"/>
              </a:rPr>
            </a:br>
            <a:r>
              <a:rPr lang="en-US" sz="1100" b="0" kern="0" dirty="0" smtClean="0">
                <a:latin typeface="Consolas" charset="0"/>
                <a:ea typeface="Consolas" charset="0"/>
                <a:cs typeface="Consolas" charset="0"/>
              </a:rPr>
              <a:t>  FROM </a:t>
            </a:r>
            <a:r>
              <a:rPr lang="en-US" sz="1100" b="0" kern="0" dirty="0" err="1" smtClean="0">
                <a:latin typeface="Consolas" charset="0"/>
                <a:ea typeface="Consolas" charset="0"/>
                <a:cs typeface="Consolas" charset="0"/>
              </a:rPr>
              <a:t>sys.databases</a:t>
            </a:r>
            <a:r>
              <a:rPr lang="en-US" sz="1100" b="0" kern="0" dirty="0" smtClean="0">
                <a:latin typeface="Consolas" charset="0"/>
                <a:ea typeface="Consolas" charset="0"/>
                <a:cs typeface="Consolas" charset="0"/>
              </a:rPr>
              <a:t/>
            </a:r>
            <a:br>
              <a:rPr lang="en-US" sz="1100" b="0" kern="0" dirty="0" smtClean="0">
                <a:latin typeface="Consolas" charset="0"/>
                <a:ea typeface="Consolas" charset="0"/>
                <a:cs typeface="Consolas" charset="0"/>
              </a:rPr>
            </a:br>
            <a:r>
              <a:rPr lang="en-US" sz="1100" b="0" kern="0" dirty="0" smtClean="0">
                <a:latin typeface="Consolas" charset="0"/>
                <a:ea typeface="Consolas" charset="0"/>
                <a:cs typeface="Consolas" charset="0"/>
              </a:rPr>
              <a:t>  FOR JSON PATH, ROOT('Databases');</a:t>
            </a:r>
          </a:p>
        </p:txBody>
      </p:sp>
      <p:sp>
        <p:nvSpPr>
          <p:cNvPr id="7" name="Text Placeholder 4"/>
          <p:cNvSpPr txBox="1">
            <a:spLocks/>
          </p:cNvSpPr>
          <p:nvPr/>
        </p:nvSpPr>
        <p:spPr>
          <a:xfrm>
            <a:off x="4907280" y="2298699"/>
            <a:ext cx="3749040" cy="1720851"/>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100" b="0" kern="0" dirty="0" smtClean="0">
                <a:latin typeface="Consolas" charset="0"/>
                <a:ea typeface="Consolas" charset="0"/>
                <a:cs typeface="Consolas" charset="0"/>
              </a:rPr>
              <a:t>{ "Databases":</a:t>
            </a:r>
            <a:endParaRPr lang="en-US" sz="1100" b="0" kern="0" dirty="0">
              <a:latin typeface="Consolas" charset="0"/>
              <a:ea typeface="Consolas" charset="0"/>
              <a:cs typeface="Consolas" charset="0"/>
            </a:endParaRPr>
          </a:p>
          <a:p>
            <a:pPr marL="0" indent="0">
              <a:buNone/>
            </a:pPr>
            <a:r>
              <a:rPr lang="en-US" sz="1100" b="0" kern="0" dirty="0" smtClean="0">
                <a:latin typeface="Consolas" charset="0"/>
                <a:ea typeface="Consolas" charset="0"/>
                <a:cs typeface="Consolas" charset="0"/>
              </a:rPr>
              <a:t>  [  </a:t>
            </a:r>
          </a:p>
          <a:p>
            <a:pPr marL="0" indent="0">
              <a:buNone/>
            </a:pPr>
            <a:r>
              <a:rPr lang="en-US" sz="1100" b="0" kern="0" dirty="0">
                <a:latin typeface="Consolas" charset="0"/>
                <a:ea typeface="Consolas" charset="0"/>
                <a:cs typeface="Consolas" charset="0"/>
              </a:rPr>
              <a:t> </a:t>
            </a:r>
            <a:r>
              <a:rPr lang="en-US" sz="1100" b="0" kern="0" dirty="0" smtClean="0">
                <a:latin typeface="Consolas" charset="0"/>
                <a:ea typeface="Consolas" charset="0"/>
                <a:cs typeface="Consolas" charset="0"/>
              </a:rPr>
              <a:t>   {</a:t>
            </a:r>
            <a:br>
              <a:rPr lang="en-US" sz="1100" b="0" kern="0" dirty="0" smtClean="0">
                <a:latin typeface="Consolas" charset="0"/>
                <a:ea typeface="Consolas" charset="0"/>
                <a:cs typeface="Consolas" charset="0"/>
              </a:rPr>
            </a:br>
            <a:r>
              <a:rPr lang="en-US" sz="1100" b="0" kern="0" dirty="0" smtClean="0">
                <a:latin typeface="Consolas" charset="0"/>
                <a:ea typeface="Consolas" charset="0"/>
                <a:cs typeface="Consolas" charset="0"/>
              </a:rPr>
              <a:t>      "</a:t>
            </a:r>
            <a:r>
              <a:rPr lang="en-US" sz="1100" b="0" kern="0" dirty="0" err="1">
                <a:latin typeface="Consolas" charset="0"/>
                <a:ea typeface="Consolas" charset="0"/>
                <a:cs typeface="Consolas" charset="0"/>
              </a:rPr>
              <a:t>name":"master</a:t>
            </a:r>
            <a:r>
              <a:rPr lang="en-US" sz="1100" b="0" kern="0" dirty="0" smtClean="0">
                <a:latin typeface="Consolas" charset="0"/>
                <a:ea typeface="Consolas" charset="0"/>
                <a:cs typeface="Consolas" charset="0"/>
              </a:rPr>
              <a:t>",</a:t>
            </a:r>
            <a:r>
              <a:rPr lang="en-US" sz="1100" b="0" kern="0" dirty="0">
                <a:latin typeface="Consolas" charset="0"/>
                <a:ea typeface="Consolas" charset="0"/>
                <a:cs typeface="Consolas" charset="0"/>
              </a:rPr>
              <a:t/>
            </a:r>
            <a:br>
              <a:rPr lang="en-US" sz="1100" b="0" kern="0" dirty="0">
                <a:latin typeface="Consolas" charset="0"/>
                <a:ea typeface="Consolas" charset="0"/>
                <a:cs typeface="Consolas" charset="0"/>
              </a:rPr>
            </a:br>
            <a:r>
              <a:rPr lang="en-US" sz="1100" b="0" kern="0" dirty="0" smtClean="0">
                <a:latin typeface="Consolas" charset="0"/>
                <a:ea typeface="Consolas" charset="0"/>
                <a:cs typeface="Consolas" charset="0"/>
              </a:rPr>
              <a:t>      "database_id":1,</a:t>
            </a:r>
            <a:br>
              <a:rPr lang="en-US" sz="1100" b="0" kern="0" dirty="0" smtClean="0">
                <a:latin typeface="Consolas" charset="0"/>
                <a:ea typeface="Consolas" charset="0"/>
                <a:cs typeface="Consolas" charset="0"/>
              </a:rPr>
            </a:br>
            <a:r>
              <a:rPr lang="en-US" sz="1100" b="0" kern="0" dirty="0" smtClean="0">
                <a:latin typeface="Consolas" charset="0"/>
                <a:ea typeface="Consolas" charset="0"/>
                <a:cs typeface="Consolas" charset="0"/>
              </a:rPr>
              <a:t>      "create_date":"2016-04-03T09:00:57.587"</a:t>
            </a:r>
          </a:p>
          <a:p>
            <a:pPr marL="0" indent="0">
              <a:buNone/>
            </a:pPr>
            <a:r>
              <a:rPr lang="en-US" sz="1100" b="0" kern="0" dirty="0">
                <a:latin typeface="Consolas" charset="0"/>
                <a:ea typeface="Consolas" charset="0"/>
                <a:cs typeface="Consolas" charset="0"/>
              </a:rPr>
              <a:t> </a:t>
            </a:r>
            <a:r>
              <a:rPr lang="en-US" sz="1100" b="0" kern="0" dirty="0" smtClean="0">
                <a:latin typeface="Consolas" charset="0"/>
                <a:ea typeface="Consolas" charset="0"/>
                <a:cs typeface="Consolas" charset="0"/>
              </a:rPr>
              <a:t>   }</a:t>
            </a:r>
            <a:br>
              <a:rPr lang="en-US" sz="1100" b="0" kern="0" dirty="0" smtClean="0">
                <a:latin typeface="Consolas" charset="0"/>
                <a:ea typeface="Consolas" charset="0"/>
                <a:cs typeface="Consolas" charset="0"/>
              </a:rPr>
            </a:br>
            <a:r>
              <a:rPr lang="en-US" sz="1100" b="0" kern="0" dirty="0" smtClean="0">
                <a:latin typeface="Consolas" charset="0"/>
                <a:ea typeface="Consolas" charset="0"/>
                <a:cs typeface="Consolas" charset="0"/>
              </a:rPr>
              <a:t>  ]</a:t>
            </a:r>
            <a:br>
              <a:rPr lang="en-US" sz="1100" b="0" kern="0" dirty="0" smtClean="0">
                <a:latin typeface="Consolas" charset="0"/>
                <a:ea typeface="Consolas" charset="0"/>
                <a:cs typeface="Consolas" charset="0"/>
              </a:rPr>
            </a:br>
            <a:r>
              <a:rPr lang="en-US" sz="1100" b="0" kern="0" dirty="0" smtClean="0">
                <a:latin typeface="Consolas" charset="0"/>
                <a:ea typeface="Consolas" charset="0"/>
                <a:cs typeface="Consolas" charset="0"/>
              </a:rPr>
              <a:t>}</a:t>
            </a:r>
          </a:p>
        </p:txBody>
      </p:sp>
      <p:cxnSp>
        <p:nvCxnSpPr>
          <p:cNvPr id="8" name="Curved Connector 7"/>
          <p:cNvCxnSpPr/>
          <p:nvPr/>
        </p:nvCxnSpPr>
        <p:spPr bwMode="auto">
          <a:xfrm>
            <a:off x="4191000" y="2797773"/>
            <a:ext cx="838200" cy="12700"/>
          </a:xfrm>
          <a:prstGeom prst="curvedConnector3">
            <a:avLst>
              <a:gd name="adj1" fmla="val 50000"/>
            </a:avLst>
          </a:prstGeom>
          <a:gradFill rotWithShape="1">
            <a:gsLst>
              <a:gs pos="0">
                <a:srgbClr val="A4D289"/>
              </a:gs>
              <a:gs pos="100000">
                <a:schemeClr val="bg1"/>
              </a:gs>
            </a:gsLst>
            <a:lin ang="5400000" scaled="1"/>
          </a:gradFill>
          <a:ln w="111125" cap="flat" cmpd="sng" algn="ctr">
            <a:solidFill>
              <a:schemeClr val="accent1">
                <a:lumMod val="60000"/>
                <a:lumOff val="40000"/>
              </a:schemeClr>
            </a:solidFill>
            <a:prstDash val="solid"/>
            <a:round/>
            <a:headEnd type="none" w="med" len="med"/>
            <a:tailEnd type="triangle"/>
          </a:ln>
          <a:effectLst/>
        </p:spPr>
      </p:cxnSp>
    </p:spTree>
    <p:extLst>
      <p:ext uri="{BB962C8B-B14F-4D97-AF65-F5344CB8AC3E}">
        <p14:creationId xmlns:p14="http://schemas.microsoft.com/office/powerpoint/2010/main" val="135675509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smtClean="0">
                <a:solidFill>
                  <a:schemeClr val="tx1">
                    <a:lumMod val="50000"/>
                    <a:lumOff val="50000"/>
                  </a:schemeClr>
                </a:solidFill>
              </a:rPr>
              <a:t>STRING_ESCAPE()</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Replaces problematic characters with “safe” tokens</a:t>
            </a:r>
          </a:p>
          <a:p>
            <a:pPr lvl="1"/>
            <a:r>
              <a:rPr lang="en-US" sz="2000" dirty="0" smtClean="0"/>
              <a:t>Currently only JSON supported, but expect XML, URL, etc.</a:t>
            </a:r>
          </a:p>
        </p:txBody>
      </p:sp>
      <p:sp>
        <p:nvSpPr>
          <p:cNvPr id="5" name="Text Placeholder 4"/>
          <p:cNvSpPr txBox="1">
            <a:spLocks/>
          </p:cNvSpPr>
          <p:nvPr/>
        </p:nvSpPr>
        <p:spPr>
          <a:xfrm>
            <a:off x="990600" y="2647950"/>
            <a:ext cx="6324600" cy="11430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kern="0" dirty="0" smtClean="0">
                <a:latin typeface="Consolas" charset="0"/>
                <a:ea typeface="Consolas" charset="0"/>
                <a:cs typeface="Consolas" charset="0"/>
              </a:rPr>
              <a:t>  </a:t>
            </a:r>
          </a:p>
          <a:p>
            <a:pPr marL="0" indent="0">
              <a:buNone/>
            </a:pPr>
            <a:r>
              <a:rPr lang="en-US" sz="1400" b="0" kern="0" dirty="0" smtClean="0">
                <a:latin typeface="Consolas" charset="0"/>
                <a:ea typeface="Consolas" charset="0"/>
                <a:cs typeface="Consolas" charset="0"/>
              </a:rPr>
              <a:t>   SELECT STRING_ESCAPE(</a:t>
            </a:r>
            <a:r>
              <a:rPr lang="en-US" sz="1400" b="0" kern="0" dirty="0" err="1" smtClean="0">
                <a:latin typeface="Consolas" charset="0"/>
                <a:ea typeface="Consolas" charset="0"/>
                <a:cs typeface="Consolas" charset="0"/>
              </a:rPr>
              <a:t>N'Hel</a:t>
            </a:r>
            <a:r>
              <a:rPr lang="en-US" sz="1400" b="0" kern="0" dirty="0" smtClean="0">
                <a:latin typeface="Consolas" charset="0"/>
                <a:ea typeface="Consolas" charset="0"/>
                <a:cs typeface="Consolas" charset="0"/>
              </a:rPr>
              <a:t>\lo\ "what"', N'JSON');</a:t>
            </a:r>
            <a:br>
              <a:rPr lang="en-US" sz="1400" b="0" kern="0" dirty="0" smtClean="0">
                <a:latin typeface="Consolas" charset="0"/>
                <a:ea typeface="Consolas" charset="0"/>
                <a:cs typeface="Consolas" charset="0"/>
              </a:rPr>
            </a:br>
            <a:r>
              <a:rPr lang="en-US" sz="1400" b="0" kern="0" dirty="0" smtClean="0">
                <a:latin typeface="Consolas" charset="0"/>
                <a:ea typeface="Consolas" charset="0"/>
                <a:cs typeface="Consolas" charset="0"/>
              </a:rPr>
              <a:t/>
            </a:r>
            <a:br>
              <a:rPr lang="en-US" sz="1400" b="0" kern="0" dirty="0" smtClean="0">
                <a:latin typeface="Consolas" charset="0"/>
                <a:ea typeface="Consolas" charset="0"/>
                <a:cs typeface="Consolas" charset="0"/>
              </a:rPr>
            </a:br>
            <a:r>
              <a:rPr lang="en-US" sz="1400" b="0" kern="0" dirty="0" smtClean="0">
                <a:latin typeface="Consolas" charset="0"/>
                <a:ea typeface="Consolas" charset="0"/>
                <a:cs typeface="Consolas" charset="0"/>
              </a:rPr>
              <a:t>   </a:t>
            </a:r>
            <a:r>
              <a:rPr lang="en-US" sz="1400" b="0" kern="0" dirty="0" smtClean="0">
                <a:latin typeface="Consolas" charset="0"/>
                <a:ea typeface="Consolas" charset="0"/>
                <a:cs typeface="Consolas" charset="0"/>
                <a:sym typeface="Wingdings"/>
              </a:rPr>
              <a:t> becomes     </a:t>
            </a:r>
            <a:r>
              <a:rPr lang="en-US" sz="1400" b="0" kern="0" dirty="0" smtClean="0">
                <a:latin typeface="Consolas" charset="0"/>
                <a:ea typeface="Consolas" charset="0"/>
                <a:cs typeface="Consolas" charset="0"/>
              </a:rPr>
              <a:t>Hel\\lo\\ \"what\"</a:t>
            </a:r>
          </a:p>
        </p:txBody>
      </p:sp>
    </p:spTree>
    <p:extLst>
      <p:ext uri="{BB962C8B-B14F-4D97-AF65-F5344CB8AC3E}">
        <p14:creationId xmlns:p14="http://schemas.microsoft.com/office/powerpoint/2010/main" val="60251950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smtClean="0">
                <a:solidFill>
                  <a:schemeClr val="tx1">
                    <a:lumMod val="50000"/>
                    <a:lumOff val="50000"/>
                  </a:schemeClr>
                </a:solidFill>
              </a:rPr>
              <a:t>STRING_SPLIT()</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Returns a single-column result set based on a delimiter</a:t>
            </a:r>
          </a:p>
          <a:p>
            <a:pPr lvl="1"/>
            <a:r>
              <a:rPr lang="en-US" sz="2000" dirty="0" smtClean="0"/>
              <a:t>Much more efficient than I expected</a:t>
            </a:r>
          </a:p>
          <a:p>
            <a:pPr lvl="2"/>
            <a:r>
              <a:rPr lang="en-US" sz="1800" dirty="0" smtClean="0"/>
              <a:t>But: single-character delimiter, can’t dictate order or return ordinal</a:t>
            </a:r>
          </a:p>
        </p:txBody>
      </p:sp>
      <p:sp>
        <p:nvSpPr>
          <p:cNvPr id="5" name="Text Placeholder 4"/>
          <p:cNvSpPr txBox="1">
            <a:spLocks/>
          </p:cNvSpPr>
          <p:nvPr/>
        </p:nvSpPr>
        <p:spPr>
          <a:xfrm>
            <a:off x="762000" y="2800350"/>
            <a:ext cx="6324600" cy="15240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kern="0" dirty="0" smtClean="0">
                <a:latin typeface="Consolas" charset="0"/>
                <a:ea typeface="Consolas" charset="0"/>
                <a:cs typeface="Consolas" charset="0"/>
              </a:rPr>
              <a:t>  </a:t>
            </a:r>
          </a:p>
          <a:p>
            <a:pPr marL="0" indent="0">
              <a:buNone/>
            </a:pPr>
            <a:r>
              <a:rPr lang="en-US" sz="1400" b="0" kern="0" dirty="0" smtClean="0">
                <a:latin typeface="Consolas" charset="0"/>
                <a:ea typeface="Consolas" charset="0"/>
                <a:cs typeface="Consolas" charset="0"/>
              </a:rPr>
              <a:t>  SELECT value FROM STRING_SPLIT('</a:t>
            </a:r>
            <a:r>
              <a:rPr lang="en-US" sz="1400" b="0" kern="0" dirty="0" err="1" smtClean="0">
                <a:latin typeface="Consolas" charset="0"/>
                <a:ea typeface="Consolas" charset="0"/>
                <a:cs typeface="Consolas" charset="0"/>
              </a:rPr>
              <a:t>x,y,z</a:t>
            </a:r>
            <a:r>
              <a:rPr lang="en-US" sz="1400" b="0" kern="0" dirty="0" smtClean="0">
                <a:latin typeface="Consolas" charset="0"/>
                <a:ea typeface="Consolas" charset="0"/>
                <a:cs typeface="Consolas" charset="0"/>
              </a:rPr>
              <a:t>', ',');   </a:t>
            </a:r>
            <a:r>
              <a:rPr lang="en-US" sz="1400" b="0" kern="0" dirty="0" smtClean="0">
                <a:latin typeface="Consolas" charset="0"/>
                <a:ea typeface="Consolas" charset="0"/>
                <a:cs typeface="Consolas" charset="0"/>
                <a:sym typeface="Wingdings"/>
              </a:rPr>
              <a:t>  value</a:t>
            </a:r>
            <a:br>
              <a:rPr lang="en-US" sz="1400" b="0" kern="0" dirty="0" smtClean="0">
                <a:latin typeface="Consolas" charset="0"/>
                <a:ea typeface="Consolas" charset="0"/>
                <a:cs typeface="Consolas" charset="0"/>
                <a:sym typeface="Wingdings"/>
              </a:rPr>
            </a:br>
            <a:r>
              <a:rPr lang="en-US" sz="1400" b="0" kern="0" dirty="0" smtClean="0">
                <a:latin typeface="Consolas" charset="0"/>
                <a:ea typeface="Consolas" charset="0"/>
                <a:cs typeface="Consolas" charset="0"/>
                <a:sym typeface="Wingdings"/>
              </a:rPr>
              <a:t>                                                      -----</a:t>
            </a:r>
            <a:r>
              <a:rPr lang="en-US" sz="1400" b="0" kern="0" dirty="0">
                <a:latin typeface="Consolas" charset="0"/>
                <a:ea typeface="Consolas" charset="0"/>
                <a:cs typeface="Consolas" charset="0"/>
                <a:sym typeface="Wingdings"/>
              </a:rPr>
              <a:t/>
            </a:r>
            <a:br>
              <a:rPr lang="en-US" sz="1400" b="0" kern="0" dirty="0">
                <a:latin typeface="Consolas" charset="0"/>
                <a:ea typeface="Consolas" charset="0"/>
                <a:cs typeface="Consolas" charset="0"/>
                <a:sym typeface="Wingdings"/>
              </a:rPr>
            </a:br>
            <a:r>
              <a:rPr lang="en-US" sz="1400" b="0" kern="0" dirty="0" smtClean="0">
                <a:latin typeface="Consolas" charset="0"/>
                <a:ea typeface="Consolas" charset="0"/>
                <a:cs typeface="Consolas" charset="0"/>
                <a:sym typeface="Wingdings"/>
              </a:rPr>
              <a:t>                                                      x</a:t>
            </a:r>
            <a:r>
              <a:rPr lang="en-US" sz="1400" b="0" kern="0" dirty="0">
                <a:latin typeface="Consolas" charset="0"/>
                <a:ea typeface="Consolas" charset="0"/>
                <a:cs typeface="Consolas" charset="0"/>
                <a:sym typeface="Wingdings"/>
              </a:rPr>
              <a:t/>
            </a:r>
            <a:br>
              <a:rPr lang="en-US" sz="1400" b="0" kern="0" dirty="0">
                <a:latin typeface="Consolas" charset="0"/>
                <a:ea typeface="Consolas" charset="0"/>
                <a:cs typeface="Consolas" charset="0"/>
                <a:sym typeface="Wingdings"/>
              </a:rPr>
            </a:br>
            <a:r>
              <a:rPr lang="en-US" sz="1400" b="0" kern="0" dirty="0" smtClean="0">
                <a:latin typeface="Consolas" charset="0"/>
                <a:ea typeface="Consolas" charset="0"/>
                <a:cs typeface="Consolas" charset="0"/>
                <a:sym typeface="Wingdings"/>
              </a:rPr>
              <a:t>                                                      y</a:t>
            </a:r>
            <a:r>
              <a:rPr lang="en-US" sz="1400" b="0" kern="0" dirty="0">
                <a:latin typeface="Consolas" charset="0"/>
                <a:ea typeface="Consolas" charset="0"/>
                <a:cs typeface="Consolas" charset="0"/>
                <a:sym typeface="Wingdings"/>
              </a:rPr>
              <a:t/>
            </a:r>
            <a:br>
              <a:rPr lang="en-US" sz="1400" b="0" kern="0" dirty="0">
                <a:latin typeface="Consolas" charset="0"/>
                <a:ea typeface="Consolas" charset="0"/>
                <a:cs typeface="Consolas" charset="0"/>
                <a:sym typeface="Wingdings"/>
              </a:rPr>
            </a:br>
            <a:r>
              <a:rPr lang="en-US" sz="1400" b="0" kern="0" dirty="0">
                <a:latin typeface="Consolas" charset="0"/>
                <a:ea typeface="Consolas" charset="0"/>
                <a:cs typeface="Consolas" charset="0"/>
                <a:sym typeface="Wingdings"/>
              </a:rPr>
              <a:t> </a:t>
            </a:r>
            <a:r>
              <a:rPr lang="en-US" sz="1400" b="0" kern="0" dirty="0" smtClean="0">
                <a:latin typeface="Consolas" charset="0"/>
                <a:ea typeface="Consolas" charset="0"/>
                <a:cs typeface="Consolas" charset="0"/>
                <a:sym typeface="Wingdings"/>
              </a:rPr>
              <a:t>                                                     z</a:t>
            </a:r>
            <a:r>
              <a:rPr lang="en-US" sz="1400" b="0" kern="0" dirty="0">
                <a:latin typeface="Consolas" charset="0"/>
                <a:ea typeface="Consolas" charset="0"/>
                <a:cs typeface="Consolas" charset="0"/>
                <a:sym typeface="Wingdings"/>
              </a:rPr>
              <a:t/>
            </a:r>
            <a:br>
              <a:rPr lang="en-US" sz="1400" b="0" kern="0" dirty="0">
                <a:latin typeface="Consolas" charset="0"/>
                <a:ea typeface="Consolas" charset="0"/>
                <a:cs typeface="Consolas" charset="0"/>
                <a:sym typeface="Wingdings"/>
              </a:rPr>
            </a:br>
            <a:r>
              <a:rPr lang="en-US" sz="1400" b="0" kern="0" dirty="0" smtClean="0">
                <a:latin typeface="Consolas" charset="0"/>
                <a:ea typeface="Consolas" charset="0"/>
                <a:cs typeface="Consolas" charset="0"/>
                <a:sym typeface="Wingdings"/>
              </a:rPr>
              <a:t>  </a:t>
            </a:r>
            <a:endParaRPr lang="en-US" sz="1400" b="0" kern="0" dirty="0" smtClean="0">
              <a:latin typeface="Consolas" charset="0"/>
              <a:ea typeface="Consolas" charset="0"/>
              <a:cs typeface="Consolas" charset="0"/>
            </a:endParaRPr>
          </a:p>
        </p:txBody>
      </p:sp>
    </p:spTree>
    <p:extLst>
      <p:ext uri="{BB962C8B-B14F-4D97-AF65-F5344CB8AC3E}">
        <p14:creationId xmlns:p14="http://schemas.microsoft.com/office/powerpoint/2010/main" val="196870845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Text Placeholder 2"/>
          <p:cNvSpPr>
            <a:spLocks noGrp="1"/>
          </p:cNvSpPr>
          <p:nvPr>
            <p:ph idx="1"/>
          </p:nvPr>
        </p:nvSpPr>
        <p:spPr/>
        <p:txBody>
          <a:bodyPr/>
          <a:lstStyle/>
          <a:p>
            <a:r>
              <a:rPr lang="en-US" dirty="0" smtClean="0"/>
              <a:t>New T-SQL and DDL syntax across two main areas:</a:t>
            </a:r>
          </a:p>
          <a:p>
            <a:pPr lvl="1"/>
            <a:r>
              <a:rPr lang="en-US" dirty="0" smtClean="0"/>
              <a:t>Administration</a:t>
            </a:r>
          </a:p>
          <a:p>
            <a:pPr lvl="1"/>
            <a:r>
              <a:rPr lang="en-US" dirty="0" smtClean="0"/>
              <a:t>Development</a:t>
            </a:r>
          </a:p>
          <a:p>
            <a:pPr lvl="1"/>
            <a:endParaRPr lang="en-US" dirty="0"/>
          </a:p>
          <a:p>
            <a:r>
              <a:rPr lang="en-US" dirty="0" smtClean="0"/>
              <a:t>Every slide has at least one link to more info</a:t>
            </a:r>
          </a:p>
          <a:p>
            <a:endParaRPr lang="en-US" dirty="0"/>
          </a:p>
        </p:txBody>
      </p:sp>
    </p:spTree>
    <p:extLst>
      <p:ext uri="{BB962C8B-B14F-4D97-AF65-F5344CB8AC3E}">
        <p14:creationId xmlns:p14="http://schemas.microsoft.com/office/powerpoint/2010/main" val="145536566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smtClean="0">
                <a:solidFill>
                  <a:schemeClr val="tx1">
                    <a:lumMod val="50000"/>
                    <a:lumOff val="50000"/>
                  </a:schemeClr>
                </a:solidFill>
              </a:rPr>
              <a:t>In-Memory OLTP Enhancements</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pPr lvl="2"/>
            <a:r>
              <a:rPr lang="en-US" sz="1500" dirty="0" smtClean="0">
                <a:latin typeface="Calibri" charset="0"/>
                <a:ea typeface="Calibri" charset="0"/>
                <a:cs typeface="Calibri" charset="0"/>
              </a:rPr>
              <a:t>No more artificial memory limit</a:t>
            </a:r>
          </a:p>
          <a:p>
            <a:pPr lvl="3"/>
            <a:r>
              <a:rPr lang="en-US" sz="1300" dirty="0" smtClean="0">
                <a:latin typeface="Calibri" charset="0"/>
                <a:ea typeface="Calibri" charset="0"/>
                <a:cs typeface="Calibri" charset="0"/>
              </a:rPr>
              <a:t>24 TB supported on Windows Server 2016</a:t>
            </a:r>
            <a:br>
              <a:rPr lang="en-US" sz="1300" dirty="0" smtClean="0">
                <a:latin typeface="Calibri" charset="0"/>
                <a:ea typeface="Calibri" charset="0"/>
                <a:cs typeface="Calibri" charset="0"/>
              </a:rPr>
            </a:br>
            <a:r>
              <a:rPr lang="en-US" sz="1300" dirty="0" smtClean="0">
                <a:latin typeface="Calibri" charset="0"/>
                <a:ea typeface="Calibri" charset="0"/>
                <a:cs typeface="Calibri" charset="0"/>
              </a:rPr>
              <a:t>At least in theory (have not tried this at home)</a:t>
            </a:r>
          </a:p>
          <a:p>
            <a:pPr lvl="2"/>
            <a:r>
              <a:rPr lang="en-US" sz="1500" dirty="0" smtClean="0">
                <a:latin typeface="Calibri" charset="0"/>
                <a:ea typeface="Calibri" charset="0"/>
                <a:cs typeface="Calibri" charset="0"/>
              </a:rPr>
              <a:t>ALTER TABLE now supported </a:t>
            </a:r>
          </a:p>
          <a:p>
            <a:pPr lvl="3"/>
            <a:r>
              <a:rPr lang="en-US" dirty="0" smtClean="0">
                <a:latin typeface="Calibri" charset="0"/>
                <a:ea typeface="Calibri" charset="0"/>
                <a:cs typeface="Calibri" charset="0"/>
              </a:rPr>
              <a:t>most operations are parallel</a:t>
            </a:r>
            <a:endParaRPr lang="en-US" dirty="0">
              <a:latin typeface="Calibri" charset="0"/>
              <a:ea typeface="Calibri" charset="0"/>
              <a:cs typeface="Calibri" charset="0"/>
            </a:endParaRPr>
          </a:p>
          <a:p>
            <a:pPr lvl="2"/>
            <a:r>
              <a:rPr lang="en-US" sz="1500" dirty="0" smtClean="0">
                <a:latin typeface="Calibri" charset="0"/>
                <a:ea typeface="Calibri" charset="0"/>
                <a:cs typeface="Calibri" charset="0"/>
              </a:rPr>
              <a:t>Auto-update stats (</a:t>
            </a:r>
            <a:r>
              <a:rPr lang="en-US" sz="1500" dirty="0" err="1" smtClean="0">
                <a:latin typeface="Calibri" charset="0"/>
                <a:ea typeface="Calibri" charset="0"/>
                <a:cs typeface="Calibri" charset="0"/>
              </a:rPr>
              <a:t>compat</a:t>
            </a:r>
            <a:r>
              <a:rPr lang="en-US" sz="1500" dirty="0" smtClean="0">
                <a:latin typeface="Calibri" charset="0"/>
                <a:ea typeface="Calibri" charset="0"/>
                <a:cs typeface="Calibri" charset="0"/>
              </a:rPr>
              <a:t> 130)</a:t>
            </a:r>
          </a:p>
          <a:p>
            <a:pPr lvl="2"/>
            <a:r>
              <a:rPr lang="en-US" sz="1500" dirty="0" smtClean="0">
                <a:latin typeface="Calibri" charset="0"/>
                <a:ea typeface="Calibri" charset="0"/>
                <a:cs typeface="Calibri" charset="0"/>
              </a:rPr>
              <a:t>All collations</a:t>
            </a:r>
          </a:p>
          <a:p>
            <a:pPr lvl="2"/>
            <a:r>
              <a:rPr lang="en-US" sz="1500" dirty="0" err="1" smtClean="0">
                <a:latin typeface="Calibri" charset="0"/>
                <a:ea typeface="Calibri" charset="0"/>
                <a:cs typeface="Calibri" charset="0"/>
              </a:rPr>
              <a:t>Nullable</a:t>
            </a:r>
            <a:r>
              <a:rPr lang="en-US" sz="1500" dirty="0" smtClean="0">
                <a:latin typeface="Calibri" charset="0"/>
                <a:ea typeface="Calibri" charset="0"/>
                <a:cs typeface="Calibri" charset="0"/>
              </a:rPr>
              <a:t> index keys</a:t>
            </a:r>
          </a:p>
          <a:p>
            <a:pPr lvl="2"/>
            <a:r>
              <a:rPr lang="en-US" sz="1500" dirty="0">
                <a:latin typeface="Calibri" charset="0"/>
                <a:ea typeface="Calibri" charset="0"/>
                <a:cs typeface="Calibri" charset="0"/>
              </a:rPr>
              <a:t>Native scalar UDFs </a:t>
            </a:r>
            <a:r>
              <a:rPr lang="en-US" sz="1500" dirty="0" smtClean="0">
                <a:latin typeface="Calibri" charset="0"/>
                <a:ea typeface="Calibri" charset="0"/>
                <a:cs typeface="Calibri" charset="0"/>
              </a:rPr>
              <a:t>and </a:t>
            </a:r>
            <a:r>
              <a:rPr lang="en-US" sz="1500" dirty="0">
                <a:latin typeface="Calibri" charset="0"/>
                <a:ea typeface="Calibri" charset="0"/>
                <a:cs typeface="Calibri" charset="0"/>
              </a:rPr>
              <a:t>after triggers</a:t>
            </a:r>
          </a:p>
          <a:p>
            <a:pPr lvl="2"/>
            <a:r>
              <a:rPr lang="en-US" sz="1500" dirty="0">
                <a:latin typeface="Calibri" charset="0"/>
                <a:ea typeface="Calibri" charset="0"/>
                <a:cs typeface="Calibri" charset="0"/>
              </a:rPr>
              <a:t>&gt; 8060 byte </a:t>
            </a:r>
            <a:r>
              <a:rPr lang="en-US" sz="1500" dirty="0" smtClean="0">
                <a:latin typeface="Calibri" charset="0"/>
                <a:ea typeface="Calibri" charset="0"/>
                <a:cs typeface="Calibri" charset="0"/>
              </a:rPr>
              <a:t>row</a:t>
            </a:r>
          </a:p>
          <a:p>
            <a:pPr lvl="2"/>
            <a:r>
              <a:rPr lang="en-US" sz="1500" dirty="0">
                <a:latin typeface="Calibri" charset="0"/>
                <a:ea typeface="Calibri" charset="0"/>
                <a:cs typeface="Calibri" charset="0"/>
              </a:rPr>
              <a:t>Unique indexes/constraints</a:t>
            </a:r>
          </a:p>
          <a:p>
            <a:pPr lvl="2"/>
            <a:r>
              <a:rPr lang="en-US" sz="1500" dirty="0">
                <a:latin typeface="Calibri" charset="0"/>
                <a:ea typeface="Calibri" charset="0"/>
                <a:cs typeface="Calibri" charset="0"/>
              </a:rPr>
              <a:t>FKs between mem-opt tables </a:t>
            </a:r>
            <a:r>
              <a:rPr lang="en-US" sz="1500" dirty="0" smtClean="0">
                <a:latin typeface="Calibri" charset="0"/>
                <a:ea typeface="Calibri" charset="0"/>
                <a:cs typeface="Calibri" charset="0"/>
              </a:rPr>
              <a:t>(</a:t>
            </a:r>
            <a:r>
              <a:rPr lang="en-US" sz="1400" dirty="0" smtClean="0">
                <a:latin typeface="Calibri" charset="0"/>
                <a:ea typeface="Calibri" charset="0"/>
                <a:cs typeface="Calibri" charset="0"/>
              </a:rPr>
              <a:t>must ref </a:t>
            </a:r>
            <a:r>
              <a:rPr lang="en-US" sz="1400" dirty="0">
                <a:latin typeface="Calibri" charset="0"/>
                <a:ea typeface="Calibri" charset="0"/>
                <a:cs typeface="Calibri" charset="0"/>
              </a:rPr>
              <a:t>PK, not </a:t>
            </a:r>
            <a:r>
              <a:rPr lang="en-US" sz="1400" dirty="0" smtClean="0">
                <a:latin typeface="Calibri" charset="0"/>
                <a:ea typeface="Calibri" charset="0"/>
                <a:cs typeface="Calibri" charset="0"/>
              </a:rPr>
              <a:t>UQ)</a:t>
            </a:r>
            <a:endParaRPr lang="en-US" dirty="0" smtClean="0">
              <a:latin typeface="Calibri" charset="0"/>
              <a:ea typeface="Calibri" charset="0"/>
              <a:cs typeface="Calibri" charset="0"/>
            </a:endParaRPr>
          </a:p>
          <a:p>
            <a:pPr lvl="2"/>
            <a:endParaRPr lang="en-US" sz="1700" dirty="0">
              <a:latin typeface="Calibri" charset="0"/>
              <a:ea typeface="Calibri" charset="0"/>
              <a:cs typeface="Calibri" charset="0"/>
            </a:endParaRPr>
          </a:p>
          <a:p>
            <a:pPr lvl="2"/>
            <a:endParaRPr lang="en-US" sz="1500" dirty="0">
              <a:latin typeface="Calibri" charset="0"/>
              <a:ea typeface="Calibri" charset="0"/>
              <a:cs typeface="Calibri" charset="0"/>
            </a:endParaRPr>
          </a:p>
          <a:p>
            <a:pPr lvl="2"/>
            <a:endParaRPr lang="en-US" sz="1500" dirty="0" smtClean="0">
              <a:latin typeface="Calibri" charset="0"/>
              <a:ea typeface="Calibri" charset="0"/>
              <a:cs typeface="Calibri" charset="0"/>
            </a:endParaRPr>
          </a:p>
        </p:txBody>
      </p:sp>
      <p:sp>
        <p:nvSpPr>
          <p:cNvPr id="7" name="Text Placeholder 5"/>
          <p:cNvSpPr txBox="1">
            <a:spLocks/>
          </p:cNvSpPr>
          <p:nvPr/>
        </p:nvSpPr>
        <p:spPr bwMode="auto">
          <a:xfrm>
            <a:off x="4038600" y="1123950"/>
            <a:ext cx="4876800" cy="3200400"/>
          </a:xfrm>
          <a:prstGeom prst="rect">
            <a:avLst/>
          </a:prstGeom>
          <a:noFill/>
          <a:ln w="9525">
            <a:noFill/>
            <a:miter lim="800000"/>
            <a:headEnd/>
            <a:tailEnd/>
          </a:ln>
        </p:spPr>
        <p:txBody>
          <a:bodyPr vert="horz" wrap="square" lIns="91438" tIns="45719" rIns="91438" bIns="45719" numCol="1" rtlCol="0" anchor="t" anchorCtr="0" compatLnSpc="1">
            <a:prstTxWarp prst="textNoShape">
              <a:avLst/>
            </a:prstTxWarp>
          </a:bodyPr>
          <a:lstStyle>
            <a:lvl1pPr marL="342892" indent="-342892" algn="l" defTabSz="-13872816" rtl="0" eaLnBrk="1" fontAlgn="base" hangingPunct="1">
              <a:spcBef>
                <a:spcPts val="300"/>
              </a:spcBef>
              <a:spcAft>
                <a:spcPct val="0"/>
              </a:spcAft>
              <a:buClrTx/>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ClrTx/>
              <a:buSzPct val="50000"/>
              <a:buFont typeface="Wingdings" pitchFamily="2" charset="2"/>
              <a:buChar char="o"/>
              <a:defRPr sz="1800" b="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ClrTx/>
              <a:buSzPct val="50000"/>
              <a:buFont typeface="Wingdings" pitchFamily="2" charset="2"/>
              <a:buChar char="o"/>
              <a:defRPr sz="1600" b="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ClrTx/>
              <a:buSzPct val="50000"/>
              <a:buFont typeface="Wingdings" pitchFamily="2" charset="2"/>
              <a:buChar char="o"/>
              <a:defRPr sz="1400" b="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ClrTx/>
              <a:buSzPct val="50000"/>
              <a:buFont typeface="Wingdings" pitchFamily="2" charset="2"/>
              <a:buChar char="o"/>
              <a:defRPr sz="1200" b="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lvl="2"/>
            <a:r>
              <a:rPr lang="en-US" sz="1300" kern="0" dirty="0" smtClean="0">
                <a:latin typeface="Calibri" charset="0"/>
                <a:ea typeface="Calibri" charset="0"/>
                <a:cs typeface="Calibri" charset="0"/>
              </a:rPr>
              <a:t>LOB types as parameters, variables, and arguments to string functions in native</a:t>
            </a:r>
          </a:p>
          <a:p>
            <a:pPr lvl="2"/>
            <a:r>
              <a:rPr lang="en-US" sz="1400" dirty="0">
                <a:latin typeface="Calibri" charset="0"/>
                <a:ea typeface="Calibri" charset="0"/>
                <a:cs typeface="Calibri" charset="0"/>
              </a:rPr>
              <a:t>Parallel scan in both hash &amp; non-hash NCIs</a:t>
            </a:r>
          </a:p>
          <a:p>
            <a:pPr lvl="2"/>
            <a:r>
              <a:rPr lang="en-US" sz="1300" dirty="0" smtClean="0">
                <a:latin typeface="Calibri" charset="0"/>
                <a:ea typeface="Calibri" charset="0"/>
                <a:cs typeface="Calibri" charset="0"/>
              </a:rPr>
              <a:t>Natively </a:t>
            </a:r>
            <a:r>
              <a:rPr lang="en-US" sz="1300" dirty="0">
                <a:latin typeface="Calibri" charset="0"/>
                <a:ea typeface="Calibri" charset="0"/>
                <a:cs typeface="Calibri" charset="0"/>
              </a:rPr>
              <a:t>compiled modules </a:t>
            </a:r>
            <a:r>
              <a:rPr lang="en-US" sz="1300" dirty="0" smtClean="0">
                <a:latin typeface="Calibri" charset="0"/>
                <a:ea typeface="Calibri" charset="0"/>
                <a:cs typeface="Calibri" charset="0"/>
              </a:rPr>
              <a:t>support:</a:t>
            </a:r>
            <a:endParaRPr lang="en-US" sz="1300" dirty="0">
              <a:latin typeface="Calibri" charset="0"/>
              <a:ea typeface="Calibri" charset="0"/>
              <a:cs typeface="Calibri" charset="0"/>
            </a:endParaRPr>
          </a:p>
          <a:p>
            <a:pPr lvl="3"/>
            <a:r>
              <a:rPr lang="en-US" sz="1300" dirty="0">
                <a:latin typeface="Calibri" charset="0"/>
                <a:ea typeface="Calibri" charset="0"/>
                <a:cs typeface="Calibri" charset="0"/>
              </a:rPr>
              <a:t>ALTER </a:t>
            </a:r>
            <a:r>
              <a:rPr lang="en-US" sz="1300" dirty="0" smtClean="0">
                <a:latin typeface="Calibri" charset="0"/>
                <a:ea typeface="Calibri" charset="0"/>
                <a:cs typeface="Calibri" charset="0"/>
              </a:rPr>
              <a:t> (</a:t>
            </a:r>
            <a:r>
              <a:rPr lang="en-US" sz="1300" dirty="0">
                <a:latin typeface="Calibri" charset="0"/>
                <a:ea typeface="Calibri" charset="0"/>
                <a:cs typeface="Calibri" charset="0"/>
              </a:rPr>
              <a:t>recompile still manual)</a:t>
            </a:r>
          </a:p>
          <a:p>
            <a:pPr lvl="3"/>
            <a:r>
              <a:rPr lang="en-US" sz="1300" dirty="0">
                <a:latin typeface="Calibri" charset="0"/>
                <a:ea typeface="Calibri" charset="0"/>
                <a:cs typeface="Calibri" charset="0"/>
              </a:rPr>
              <a:t>@@SPID</a:t>
            </a:r>
          </a:p>
          <a:p>
            <a:pPr lvl="3"/>
            <a:r>
              <a:rPr lang="en-US" sz="1300" dirty="0">
                <a:latin typeface="Calibri" charset="0"/>
                <a:ea typeface="Calibri" charset="0"/>
                <a:cs typeface="Calibri" charset="0"/>
              </a:rPr>
              <a:t>OR/NOT/UNION (ALL)/DISTINCT</a:t>
            </a:r>
          </a:p>
          <a:p>
            <a:pPr lvl="3"/>
            <a:r>
              <a:rPr lang="en-US" sz="1300" dirty="0">
                <a:latin typeface="Calibri" charset="0"/>
                <a:ea typeface="Calibri" charset="0"/>
                <a:cs typeface="Calibri" charset="0"/>
              </a:rPr>
              <a:t>OUTER JOIN/EXISTS/IN/Subqueries</a:t>
            </a:r>
          </a:p>
          <a:p>
            <a:pPr lvl="3"/>
            <a:r>
              <a:rPr lang="en-US" sz="1300" dirty="0">
                <a:latin typeface="Calibri" charset="0"/>
                <a:ea typeface="Calibri" charset="0"/>
                <a:cs typeface="Calibri" charset="0"/>
              </a:rPr>
              <a:t>OUTPUT </a:t>
            </a:r>
            <a:r>
              <a:rPr lang="en-US" sz="1300" dirty="0" smtClean="0">
                <a:latin typeface="Calibri" charset="0"/>
                <a:ea typeface="Calibri" charset="0"/>
                <a:cs typeface="Calibri" charset="0"/>
              </a:rPr>
              <a:t>clause, EXECUTE </a:t>
            </a:r>
            <a:r>
              <a:rPr lang="en-US" sz="1300" dirty="0">
                <a:latin typeface="Calibri" charset="0"/>
                <a:ea typeface="Calibri" charset="0"/>
                <a:cs typeface="Calibri" charset="0"/>
              </a:rPr>
              <a:t>AS </a:t>
            </a:r>
            <a:r>
              <a:rPr lang="en-US" sz="1300" dirty="0" smtClean="0">
                <a:latin typeface="Calibri" charset="0"/>
                <a:ea typeface="Calibri" charset="0"/>
                <a:cs typeface="Calibri" charset="0"/>
              </a:rPr>
              <a:t>CALLER</a:t>
            </a:r>
          </a:p>
          <a:p>
            <a:pPr lvl="3"/>
            <a:r>
              <a:rPr lang="en-US" sz="1300" kern="0" dirty="0" smtClean="0">
                <a:latin typeface="Calibri" charset="0"/>
                <a:ea typeface="Calibri" charset="0"/>
                <a:cs typeface="Calibri" charset="0"/>
              </a:rPr>
              <a:t>Nested procedure calls</a:t>
            </a:r>
          </a:p>
          <a:p>
            <a:pPr lvl="2"/>
            <a:endParaRPr lang="en-US" sz="1300" kern="0" dirty="0" smtClean="0">
              <a:latin typeface="Calibri" charset="0"/>
              <a:ea typeface="Calibri" charset="0"/>
              <a:cs typeface="Calibri" charset="0"/>
            </a:endParaRPr>
          </a:p>
          <a:p>
            <a:pPr lvl="1"/>
            <a:endParaRPr lang="en-US" sz="1300" kern="0" dirty="0" smtClean="0">
              <a:latin typeface="Calibri" charset="0"/>
              <a:ea typeface="Calibri" charset="0"/>
              <a:cs typeface="Calibri" charset="0"/>
            </a:endParaRPr>
          </a:p>
        </p:txBody>
      </p:sp>
    </p:spTree>
    <p:extLst>
      <p:ext uri="{BB962C8B-B14F-4D97-AF65-F5344CB8AC3E}">
        <p14:creationId xmlns:p14="http://schemas.microsoft.com/office/powerpoint/2010/main" val="1607012181"/>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Programmability</a:t>
            </a:r>
            <a:br>
              <a:rPr lang="en-US" dirty="0" smtClean="0"/>
            </a:br>
            <a:r>
              <a:rPr lang="en-US" sz="2400" dirty="0" err="1" smtClean="0">
                <a:solidFill>
                  <a:schemeClr val="tx1">
                    <a:lumMod val="50000"/>
                    <a:lumOff val="50000"/>
                  </a:schemeClr>
                </a:solidFill>
              </a:rPr>
              <a:t>Columnstore</a:t>
            </a:r>
            <a:r>
              <a:rPr lang="en-US" sz="2400" dirty="0" smtClean="0">
                <a:solidFill>
                  <a:schemeClr val="tx1">
                    <a:lumMod val="50000"/>
                    <a:lumOff val="50000"/>
                  </a:schemeClr>
                </a:solidFill>
              </a:rPr>
              <a:t> Enhancements</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pPr lvl="1"/>
            <a:r>
              <a:rPr lang="en-US" sz="1700" dirty="0" err="1" smtClean="0"/>
              <a:t>Columnstore</a:t>
            </a:r>
            <a:r>
              <a:rPr lang="en-US" sz="1700" dirty="0" smtClean="0"/>
              <a:t> index on memory-optimized table</a:t>
            </a:r>
          </a:p>
          <a:p>
            <a:pPr lvl="1"/>
            <a:r>
              <a:rPr lang="en-US" sz="1700" dirty="0" smtClean="0"/>
              <a:t>B-tree index over clustered </a:t>
            </a:r>
            <a:r>
              <a:rPr lang="en-US" sz="1700" dirty="0" err="1" smtClean="0"/>
              <a:t>columnstore</a:t>
            </a:r>
            <a:endParaRPr lang="en-US" sz="1700" dirty="0" smtClean="0"/>
          </a:p>
          <a:p>
            <a:pPr lvl="1"/>
            <a:r>
              <a:rPr lang="en-US" sz="1700" dirty="0" smtClean="0"/>
              <a:t>Non-clustered </a:t>
            </a:r>
            <a:r>
              <a:rPr lang="en-US" sz="1700" dirty="0" err="1" smtClean="0"/>
              <a:t>columnstore</a:t>
            </a:r>
            <a:r>
              <a:rPr lang="en-US" sz="1700" dirty="0" smtClean="0"/>
              <a:t> index with filter condition</a:t>
            </a:r>
          </a:p>
          <a:p>
            <a:pPr lvl="1"/>
            <a:r>
              <a:rPr lang="en-US" sz="1700" dirty="0" smtClean="0"/>
              <a:t>Updateable non-clustered </a:t>
            </a:r>
            <a:r>
              <a:rPr lang="en-US" sz="1700" dirty="0" err="1" smtClean="0"/>
              <a:t>columnstore</a:t>
            </a:r>
            <a:r>
              <a:rPr lang="en-US" sz="1700" dirty="0" smtClean="0"/>
              <a:t> over heap/b-tree</a:t>
            </a:r>
          </a:p>
          <a:p>
            <a:pPr lvl="1"/>
            <a:r>
              <a:rPr lang="en-US" sz="1700" dirty="0" smtClean="0"/>
              <a:t>Updateable </a:t>
            </a:r>
            <a:r>
              <a:rPr lang="en-US" sz="1700" dirty="0" err="1" smtClean="0"/>
              <a:t>columnstore</a:t>
            </a:r>
            <a:r>
              <a:rPr lang="en-US" sz="1700" dirty="0" smtClean="0"/>
              <a:t> now supported on readable secondary</a:t>
            </a:r>
          </a:p>
          <a:p>
            <a:pPr lvl="1"/>
            <a:r>
              <a:rPr lang="en-US" sz="1700" dirty="0" smtClean="0"/>
              <a:t>Create </a:t>
            </a:r>
            <a:r>
              <a:rPr lang="en-US" sz="1700" dirty="0" err="1" smtClean="0"/>
              <a:t>columnstore</a:t>
            </a:r>
            <a:r>
              <a:rPr lang="en-US" sz="1700" dirty="0" smtClean="0"/>
              <a:t> index definition inline during CREATE TABLE</a:t>
            </a:r>
          </a:p>
          <a:p>
            <a:pPr lvl="1"/>
            <a:r>
              <a:rPr lang="en-US" sz="1700" dirty="0" smtClean="0"/>
              <a:t>Control over compression delay</a:t>
            </a:r>
          </a:p>
          <a:p>
            <a:pPr lvl="1"/>
            <a:r>
              <a:rPr lang="en-US" sz="1700" dirty="0" smtClean="0"/>
              <a:t>Snapshot/RCSI isolation levels</a:t>
            </a:r>
          </a:p>
          <a:p>
            <a:pPr lvl="1"/>
            <a:r>
              <a:rPr lang="en-US" sz="1700" dirty="0" smtClean="0"/>
              <a:t>Batch execution mode for single-threaded queries</a:t>
            </a:r>
          </a:p>
        </p:txBody>
      </p:sp>
    </p:spTree>
    <p:extLst>
      <p:ext uri="{BB962C8B-B14F-4D97-AF65-F5344CB8AC3E}">
        <p14:creationId xmlns:p14="http://schemas.microsoft.com/office/powerpoint/2010/main" val="1591921757"/>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SP1 : Administration</a:t>
            </a:r>
            <a:br>
              <a:rPr lang="en-US" dirty="0" smtClean="0"/>
            </a:br>
            <a:r>
              <a:rPr lang="en-US" sz="2400" dirty="0" smtClean="0">
                <a:solidFill>
                  <a:schemeClr val="tx1">
                    <a:lumMod val="50000"/>
                    <a:lumOff val="50000"/>
                  </a:schemeClr>
                </a:solidFill>
              </a:rPr>
              <a:t>CREATE OR ALTER</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a:t>S</a:t>
            </a:r>
            <a:r>
              <a:rPr lang="en-US" sz="2200" dirty="0" smtClean="0"/>
              <a:t>implify code deployment</a:t>
            </a:r>
          </a:p>
          <a:p>
            <a:pPr lvl="1"/>
            <a:r>
              <a:rPr lang="en-US" sz="2000" dirty="0" smtClean="0"/>
              <a:t>Views, procedures, function, triggers</a:t>
            </a:r>
            <a:br>
              <a:rPr lang="en-US" sz="2000" dirty="0" smtClean="0"/>
            </a:br>
            <a:endParaRPr lang="en-US" sz="2000" dirty="0" smtClean="0"/>
          </a:p>
          <a:p>
            <a:endParaRPr lang="en-US" dirty="0" smtClean="0"/>
          </a:p>
          <a:p>
            <a:endParaRPr lang="en-US" dirty="0"/>
          </a:p>
          <a:p>
            <a:endParaRPr lang="en-US" dirty="0" smtClean="0"/>
          </a:p>
          <a:p>
            <a:endParaRPr lang="en-US" dirty="0" smtClean="0"/>
          </a:p>
          <a:p>
            <a:pPr lvl="1"/>
            <a:endParaRPr lang="en-US" dirty="0" smtClean="0"/>
          </a:p>
        </p:txBody>
      </p:sp>
      <p:sp>
        <p:nvSpPr>
          <p:cNvPr id="5" name="Text Placeholder 4"/>
          <p:cNvSpPr txBox="1">
            <a:spLocks/>
          </p:cNvSpPr>
          <p:nvPr/>
        </p:nvSpPr>
        <p:spPr>
          <a:xfrm>
            <a:off x="685800" y="2495550"/>
            <a:ext cx="6019800" cy="19050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endParaRPr lang="en-US" sz="1400" kern="0" dirty="0" smtClean="0">
              <a:latin typeface="Lucida Console" panose="020B0609040504020204" pitchFamily="49" charset="0"/>
            </a:endParaRPr>
          </a:p>
          <a:p>
            <a:pPr marL="0" indent="0">
              <a:buNone/>
            </a:pPr>
            <a:r>
              <a:rPr lang="en-US" sz="1500" b="0" kern="0" dirty="0" smtClean="0">
                <a:latin typeface="Consolas" charset="0"/>
                <a:ea typeface="Consolas" charset="0"/>
                <a:cs typeface="Consolas" charset="0"/>
              </a:rPr>
              <a:t>    CREATE OR ALTER PROCEDURE </a:t>
            </a:r>
            <a:r>
              <a:rPr lang="en-US" sz="1500" b="0" kern="0" dirty="0" err="1" smtClean="0">
                <a:latin typeface="Consolas" charset="0"/>
                <a:ea typeface="Consolas" charset="0"/>
                <a:cs typeface="Consolas" charset="0"/>
              </a:rPr>
              <a:t>dbo.what</a:t>
            </a:r>
            <a:endParaRPr lang="en-US" sz="1500" b="0" kern="0" dirty="0" smtClean="0">
              <a:latin typeface="Consolas" charset="0"/>
              <a:ea typeface="Consolas" charset="0"/>
              <a:cs typeface="Consolas" charset="0"/>
            </a:endParaRPr>
          </a:p>
          <a:p>
            <a:pPr marL="0" indent="0">
              <a:buNone/>
            </a:pPr>
            <a:r>
              <a:rPr lang="en-US" sz="1500" b="0" kern="0" dirty="0" smtClean="0">
                <a:latin typeface="Consolas" charset="0"/>
                <a:ea typeface="Consolas" charset="0"/>
                <a:cs typeface="Consolas" charset="0"/>
              </a:rPr>
              <a:t>    AS </a:t>
            </a:r>
            <a:r>
              <a:rPr lang="en-US" sz="1500" b="0" kern="0" dirty="0" smtClean="0">
                <a:latin typeface="Consolas" charset="0"/>
                <a:ea typeface="Consolas" charset="0"/>
                <a:cs typeface="Consolas" charset="0"/>
              </a:rPr>
              <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BEGIN</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SET NOCOUNT ON;</a:t>
            </a:r>
            <a:br>
              <a:rPr lang="en-US" sz="15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SELECT </a:t>
            </a:r>
            <a:r>
              <a:rPr lang="en-US" sz="1500" b="0" kern="0" dirty="0" smtClean="0">
                <a:latin typeface="Consolas" charset="0"/>
                <a:ea typeface="Consolas" charset="0"/>
                <a:cs typeface="Consolas" charset="0"/>
              </a:rPr>
              <a:t>1</a:t>
            </a:r>
            <a:r>
              <a:rPr lang="en-US" sz="1500" b="0" kern="0" dirty="0" smtClean="0">
                <a:latin typeface="Consolas" charset="0"/>
                <a:ea typeface="Consolas" charset="0"/>
                <a:cs typeface="Consolas" charset="0"/>
              </a:rPr>
              <a:t>;</a:t>
            </a:r>
            <a:r>
              <a:rPr lang="en-US" sz="1500" b="0" kern="0" dirty="0">
                <a:latin typeface="Consolas" charset="0"/>
                <a:ea typeface="Consolas" charset="0"/>
                <a:cs typeface="Consolas" charset="0"/>
              </a:rPr>
              <a:t/>
            </a:r>
            <a:br>
              <a:rPr lang="en-US" sz="1500" b="0" kern="0" dirty="0">
                <a:latin typeface="Consolas" charset="0"/>
                <a:ea typeface="Consolas" charset="0"/>
                <a:cs typeface="Consolas" charset="0"/>
              </a:rPr>
            </a:br>
            <a:r>
              <a:rPr lang="en-US" sz="1500" b="0" kern="0" dirty="0" smtClean="0">
                <a:latin typeface="Consolas" charset="0"/>
                <a:ea typeface="Consolas" charset="0"/>
                <a:cs typeface="Consolas" charset="0"/>
              </a:rPr>
              <a:t>    END</a:t>
            </a:r>
            <a:endParaRPr lang="en-US" sz="1500" b="0" kern="0" dirty="0" smtClean="0">
              <a:latin typeface="Consolas" charset="0"/>
              <a:ea typeface="Consolas" charset="0"/>
              <a:cs typeface="Consolas" charset="0"/>
            </a:endParaRPr>
          </a:p>
        </p:txBody>
      </p:sp>
    </p:spTree>
    <p:extLst>
      <p:ext uri="{BB962C8B-B14F-4D97-AF65-F5344CB8AC3E}">
        <p14:creationId xmlns:p14="http://schemas.microsoft.com/office/powerpoint/2010/main" val="157588681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36081" y="624004"/>
            <a:ext cx="8614611" cy="662021"/>
          </a:xfrm>
        </p:spPr>
        <p:txBody>
          <a:bodyPr>
            <a:normAutofit fontScale="90000"/>
          </a:bodyPr>
          <a:lstStyle/>
          <a:p>
            <a:r>
              <a:rPr lang="en-US" dirty="0" smtClean="0"/>
              <a:t>SP1 : </a:t>
            </a:r>
            <a:r>
              <a:rPr lang="en-US" dirty="0" smtClean="0"/>
              <a:t>Programmability</a:t>
            </a:r>
            <a:r>
              <a:rPr lang="en-US" dirty="0" smtClean="0"/>
              <a:t/>
            </a:r>
            <a:br>
              <a:rPr lang="en-US" dirty="0" smtClean="0"/>
            </a:br>
            <a:r>
              <a:rPr lang="en-US" sz="2400" dirty="0" smtClean="0">
                <a:solidFill>
                  <a:schemeClr val="tx1">
                    <a:lumMod val="50000"/>
                    <a:lumOff val="50000"/>
                  </a:schemeClr>
                </a:solidFill>
              </a:rPr>
              <a:t>USE HINT</a:t>
            </a:r>
            <a:endParaRPr lang="en-US" sz="2400" dirty="0">
              <a:solidFill>
                <a:schemeClr val="tx1">
                  <a:lumMod val="50000"/>
                  <a:lumOff val="50000"/>
                </a:schemeClr>
              </a:solidFill>
            </a:endParaRPr>
          </a:p>
        </p:txBody>
      </p:sp>
      <p:sp>
        <p:nvSpPr>
          <p:cNvPr id="6" name="Text Placeholder 5"/>
          <p:cNvSpPr>
            <a:spLocks noGrp="1"/>
          </p:cNvSpPr>
          <p:nvPr>
            <p:ph idx="1"/>
          </p:nvPr>
        </p:nvSpPr>
        <p:spPr>
          <a:xfrm>
            <a:off x="571500" y="1573829"/>
            <a:ext cx="8128000" cy="3079283"/>
          </a:xfrm>
        </p:spPr>
        <p:txBody>
          <a:bodyPr/>
          <a:lstStyle/>
          <a:p>
            <a:r>
              <a:rPr lang="en-US" sz="2200" dirty="0" smtClean="0"/>
              <a:t>Stop memorizing trace flags or needing sysadmin</a:t>
            </a:r>
            <a:endParaRPr lang="en-US" dirty="0" smtClean="0"/>
          </a:p>
          <a:p>
            <a:endParaRPr lang="en-US" dirty="0"/>
          </a:p>
          <a:p>
            <a:endParaRPr lang="en-US" dirty="0" smtClean="0"/>
          </a:p>
          <a:p>
            <a:endParaRPr lang="en-US" dirty="0" smtClean="0"/>
          </a:p>
          <a:p>
            <a:pPr lvl="1"/>
            <a:endParaRPr lang="en-US" dirty="0" smtClean="0"/>
          </a:p>
        </p:txBody>
      </p:sp>
      <p:sp>
        <p:nvSpPr>
          <p:cNvPr id="5" name="Text Placeholder 4"/>
          <p:cNvSpPr txBox="1">
            <a:spLocks/>
          </p:cNvSpPr>
          <p:nvPr/>
        </p:nvSpPr>
        <p:spPr>
          <a:xfrm>
            <a:off x="685800" y="2104474"/>
            <a:ext cx="6248400" cy="314876"/>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500" b="0" dirty="0" smtClean="0">
                <a:latin typeface="Consolas" charset="0"/>
                <a:ea typeface="Consolas" charset="0"/>
                <a:cs typeface="Consolas" charset="0"/>
              </a:rPr>
              <a:t>SELECT </a:t>
            </a:r>
            <a:r>
              <a:rPr lang="mr-IN" sz="1500" b="0" dirty="0" smtClean="0">
                <a:latin typeface="Consolas" charset="0"/>
                <a:ea typeface="Consolas" charset="0"/>
                <a:cs typeface="Consolas" charset="0"/>
              </a:rPr>
              <a:t>…</a:t>
            </a:r>
            <a:r>
              <a:rPr lang="en-US" sz="1500" b="0" dirty="0" smtClean="0">
                <a:latin typeface="Consolas" charset="0"/>
                <a:ea typeface="Consolas" charset="0"/>
                <a:cs typeface="Consolas" charset="0"/>
              </a:rPr>
              <a:t> OPTION </a:t>
            </a:r>
            <a:r>
              <a:rPr lang="en-US" sz="1500" b="0" dirty="0">
                <a:latin typeface="Consolas" charset="0"/>
                <a:ea typeface="Consolas" charset="0"/>
                <a:cs typeface="Consolas" charset="0"/>
              </a:rPr>
              <a:t>(USE HINT('DISABLE_PARAMETER_SNIFFING</a:t>
            </a:r>
            <a:r>
              <a:rPr lang="en-US" sz="1500" b="0" dirty="0" smtClean="0">
                <a:latin typeface="Consolas" charset="0"/>
                <a:ea typeface="Consolas" charset="0"/>
                <a:cs typeface="Consolas" charset="0"/>
              </a:rPr>
              <a:t>'));</a:t>
            </a:r>
            <a:endParaRPr lang="en-US" sz="1500" b="0" kern="0" dirty="0" smtClean="0">
              <a:latin typeface="Consolas" charset="0"/>
              <a:ea typeface="Consolas" charset="0"/>
              <a:cs typeface="Consolas"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133870207"/>
              </p:ext>
            </p:extLst>
          </p:nvPr>
        </p:nvGraphicFramePr>
        <p:xfrm>
          <a:off x="838200" y="2571750"/>
          <a:ext cx="5257800" cy="2011720"/>
        </p:xfrm>
        <a:graphic>
          <a:graphicData uri="http://schemas.openxmlformats.org/drawingml/2006/table">
            <a:tbl>
              <a:tblPr/>
              <a:tblGrid>
                <a:gridCol w="1143000"/>
                <a:gridCol w="4114800"/>
              </a:tblGrid>
              <a:tr h="190500">
                <a:tc>
                  <a:txBody>
                    <a:bodyPr/>
                    <a:lstStyle/>
                    <a:p>
                      <a:pPr algn="ctr"/>
                      <a:r>
                        <a:rPr lang="en-US" sz="1300" b="1" dirty="0">
                          <a:effectLst/>
                          <a:latin typeface="Ubuntu" charset="0"/>
                          <a:ea typeface="Ubuntu" charset="0"/>
                          <a:cs typeface="Ubuntu" charset="0"/>
                        </a:rPr>
                        <a:t>Trace </a:t>
                      </a:r>
                      <a:r>
                        <a:rPr lang="en-US" sz="1300" b="1" dirty="0" smtClean="0">
                          <a:effectLst/>
                          <a:latin typeface="Ubuntu" charset="0"/>
                          <a:ea typeface="Ubuntu" charset="0"/>
                          <a:cs typeface="Ubuntu" charset="0"/>
                        </a:rPr>
                        <a:t>Flag</a:t>
                      </a:r>
                    </a:p>
                  </a:txBody>
                  <a:tcPr marL="1526" marR="1526" marT="1526" marB="1526" anchor="ctr">
                    <a:lnL>
                      <a:noFill/>
                    </a:lnL>
                    <a:lnR>
                      <a:noFill/>
                    </a:lnR>
                    <a:lnT>
                      <a:noFill/>
                    </a:lnT>
                    <a:lnB>
                      <a:noFill/>
                    </a:lnB>
                    <a:solidFill>
                      <a:srgbClr val="C0C0C0"/>
                    </a:solidFill>
                  </a:tcPr>
                </a:tc>
                <a:tc>
                  <a:txBody>
                    <a:bodyPr/>
                    <a:lstStyle/>
                    <a:p>
                      <a:pPr algn="ctr"/>
                      <a:r>
                        <a:rPr lang="en-US" sz="1300" b="1" dirty="0">
                          <a:effectLst/>
                          <a:latin typeface="Ubuntu" charset="0"/>
                          <a:ea typeface="Ubuntu" charset="0"/>
                          <a:cs typeface="Ubuntu" charset="0"/>
                        </a:rPr>
                        <a:t>USE HINT</a:t>
                      </a:r>
                    </a:p>
                  </a:txBody>
                  <a:tcPr marL="1526" marR="1526" marT="1526" marB="1526" anchor="ctr">
                    <a:lnL>
                      <a:noFill/>
                    </a:lnL>
                    <a:lnR>
                      <a:noFill/>
                    </a:lnR>
                    <a:lnT>
                      <a:noFill/>
                    </a:lnT>
                    <a:lnB>
                      <a:noFill/>
                    </a:lnB>
                    <a:solidFill>
                      <a:srgbClr val="C0C0C0"/>
                    </a:solidFill>
                  </a:tcPr>
                </a:tc>
              </a:tr>
              <a:tr h="190500">
                <a:tc>
                  <a:txBody>
                    <a:bodyPr/>
                    <a:lstStyle/>
                    <a:p>
                      <a:r>
                        <a:rPr lang="cs-CZ" sz="1300" b="1" u="none" strike="noStrike">
                          <a:solidFill>
                            <a:srgbClr val="008CBA"/>
                          </a:solidFill>
                          <a:effectLst/>
                          <a:latin typeface="Ubuntu" charset="0"/>
                          <a:ea typeface="Ubuntu" charset="0"/>
                          <a:cs typeface="Ubuntu" charset="0"/>
                          <a:hlinkClick r:id="rId3"/>
                        </a:rPr>
                        <a:t>9476</a:t>
                      </a:r>
                      <a:endParaRPr lang="cs-CZ" sz="1300" b="1">
                        <a:effectLst/>
                        <a:latin typeface="Ubuntu" charset="0"/>
                        <a:ea typeface="Ubuntu" charset="0"/>
                        <a:cs typeface="Ubuntu" charset="0"/>
                      </a:endParaRPr>
                    </a:p>
                  </a:txBody>
                  <a:tcPr marL="1526" marR="1526" marT="1526" marB="1526" anchor="ctr">
                    <a:lnL>
                      <a:noFill/>
                    </a:lnL>
                    <a:lnR>
                      <a:noFill/>
                    </a:lnR>
                    <a:lnT>
                      <a:noFill/>
                    </a:lnT>
                    <a:lnB>
                      <a:noFill/>
                    </a:lnB>
                    <a:solidFill>
                      <a:srgbClr val="FFFFEE"/>
                    </a:solidFill>
                  </a:tcPr>
                </a:tc>
                <a:tc>
                  <a:txBody>
                    <a:bodyPr/>
                    <a:lstStyle/>
                    <a:p>
                      <a:r>
                        <a:rPr lang="en-US" sz="1300">
                          <a:effectLst/>
                          <a:latin typeface="Ubuntu" charset="0"/>
                          <a:ea typeface="Ubuntu" charset="0"/>
                          <a:cs typeface="Ubuntu" charset="0"/>
                        </a:rPr>
                        <a:t>ASSUME_JOIN_PREDICATE_DEPENDS_ON_FILTERS</a:t>
                      </a:r>
                    </a:p>
                  </a:txBody>
                  <a:tcPr marL="1526" marR="1526" marT="1526" marB="1526" anchor="ctr">
                    <a:lnL>
                      <a:noFill/>
                    </a:lnL>
                    <a:lnR>
                      <a:noFill/>
                    </a:lnR>
                    <a:lnT>
                      <a:noFill/>
                    </a:lnT>
                    <a:lnB>
                      <a:noFill/>
                    </a:lnB>
                    <a:solidFill>
                      <a:srgbClr val="FFFFFF"/>
                    </a:solidFill>
                  </a:tcPr>
                </a:tc>
              </a:tr>
              <a:tr h="190500">
                <a:tc>
                  <a:txBody>
                    <a:bodyPr/>
                    <a:lstStyle/>
                    <a:p>
                      <a:r>
                        <a:rPr lang="mr-IN" sz="1300" b="1" u="none" strike="noStrike">
                          <a:solidFill>
                            <a:srgbClr val="008CBA"/>
                          </a:solidFill>
                          <a:effectLst/>
                          <a:latin typeface="Ubuntu" charset="0"/>
                          <a:ea typeface="Ubuntu" charset="0"/>
                          <a:cs typeface="Ubuntu" charset="0"/>
                          <a:hlinkClick r:id="rId4"/>
                        </a:rPr>
                        <a:t>4137</a:t>
                      </a:r>
                      <a:r>
                        <a:rPr lang="mr-IN" sz="1300" b="1">
                          <a:effectLst/>
                          <a:latin typeface="Ubuntu" charset="0"/>
                          <a:ea typeface="Ubuntu" charset="0"/>
                          <a:cs typeface="Ubuntu" charset="0"/>
                        </a:rPr>
                        <a:t> / </a:t>
                      </a:r>
                      <a:r>
                        <a:rPr lang="mr-IN" sz="1300" b="1" u="none" strike="noStrike">
                          <a:solidFill>
                            <a:srgbClr val="008CBA"/>
                          </a:solidFill>
                          <a:effectLst/>
                          <a:latin typeface="Ubuntu" charset="0"/>
                          <a:ea typeface="Ubuntu" charset="0"/>
                          <a:cs typeface="Ubuntu" charset="0"/>
                          <a:hlinkClick r:id="rId5"/>
                        </a:rPr>
                        <a:t>9471</a:t>
                      </a:r>
                      <a:endParaRPr lang="mr-IN" sz="1300" b="1">
                        <a:effectLst/>
                        <a:latin typeface="Ubuntu" charset="0"/>
                        <a:ea typeface="Ubuntu" charset="0"/>
                        <a:cs typeface="Ubuntu" charset="0"/>
                      </a:endParaRPr>
                    </a:p>
                  </a:txBody>
                  <a:tcPr marL="1526" marR="1526" marT="1526" marB="1526" anchor="ctr">
                    <a:lnL>
                      <a:noFill/>
                    </a:lnL>
                    <a:lnR>
                      <a:noFill/>
                    </a:lnR>
                    <a:lnT>
                      <a:noFill/>
                    </a:lnT>
                    <a:lnB>
                      <a:noFill/>
                    </a:lnB>
                    <a:solidFill>
                      <a:srgbClr val="FFFFEE"/>
                    </a:solidFill>
                  </a:tcPr>
                </a:tc>
                <a:tc>
                  <a:txBody>
                    <a:bodyPr/>
                    <a:lstStyle/>
                    <a:p>
                      <a:r>
                        <a:rPr lang="en-US" sz="1300" dirty="0">
                          <a:effectLst/>
                          <a:latin typeface="Ubuntu" charset="0"/>
                          <a:ea typeface="Ubuntu" charset="0"/>
                          <a:cs typeface="Ubuntu" charset="0"/>
                        </a:rPr>
                        <a:t>ASSUME_MIN_SELECTIVITY_FOR_FILTER_ESTIMATES</a:t>
                      </a:r>
                    </a:p>
                  </a:txBody>
                  <a:tcPr marL="1526" marR="1526" marT="1526" marB="1526" anchor="ctr">
                    <a:lnL>
                      <a:noFill/>
                    </a:lnL>
                    <a:lnR>
                      <a:noFill/>
                    </a:lnR>
                    <a:lnT>
                      <a:noFill/>
                    </a:lnT>
                    <a:lnB>
                      <a:noFill/>
                    </a:lnB>
                    <a:solidFill>
                      <a:srgbClr val="FFFFFF"/>
                    </a:solidFill>
                  </a:tcPr>
                </a:tc>
              </a:tr>
              <a:tr h="190500">
                <a:tc>
                  <a:txBody>
                    <a:bodyPr/>
                    <a:lstStyle/>
                    <a:p>
                      <a:r>
                        <a:rPr lang="cs-CZ" sz="1300" b="1" u="none" strike="noStrike">
                          <a:solidFill>
                            <a:srgbClr val="008CBA"/>
                          </a:solidFill>
                          <a:effectLst/>
                          <a:latin typeface="Ubuntu" charset="0"/>
                          <a:ea typeface="Ubuntu" charset="0"/>
                          <a:cs typeface="Ubuntu" charset="0"/>
                          <a:hlinkClick r:id="rId6"/>
                        </a:rPr>
                        <a:t>4136</a:t>
                      </a:r>
                      <a:endParaRPr lang="cs-CZ" sz="1300" b="1">
                        <a:effectLst/>
                        <a:latin typeface="Ubuntu" charset="0"/>
                        <a:ea typeface="Ubuntu" charset="0"/>
                        <a:cs typeface="Ubuntu" charset="0"/>
                      </a:endParaRPr>
                    </a:p>
                  </a:txBody>
                  <a:tcPr marL="1526" marR="1526" marT="1526" marB="1526" anchor="ctr">
                    <a:lnL>
                      <a:noFill/>
                    </a:lnL>
                    <a:lnR>
                      <a:noFill/>
                    </a:lnR>
                    <a:lnT>
                      <a:noFill/>
                    </a:lnT>
                    <a:lnB>
                      <a:noFill/>
                    </a:lnB>
                    <a:solidFill>
                      <a:srgbClr val="FFFFEE"/>
                    </a:solidFill>
                  </a:tcPr>
                </a:tc>
                <a:tc>
                  <a:txBody>
                    <a:bodyPr/>
                    <a:lstStyle/>
                    <a:p>
                      <a:r>
                        <a:rPr lang="en-US" sz="1300">
                          <a:effectLst/>
                          <a:latin typeface="Ubuntu" charset="0"/>
                          <a:ea typeface="Ubuntu" charset="0"/>
                          <a:cs typeface="Ubuntu" charset="0"/>
                        </a:rPr>
                        <a:t>DISABLE_PARAMETER_SNIFFING</a:t>
                      </a:r>
                    </a:p>
                  </a:txBody>
                  <a:tcPr marL="1526" marR="1526" marT="1526" marB="1526" anchor="ctr">
                    <a:lnL>
                      <a:noFill/>
                    </a:lnL>
                    <a:lnR>
                      <a:noFill/>
                    </a:lnR>
                    <a:lnT>
                      <a:noFill/>
                    </a:lnT>
                    <a:lnB>
                      <a:noFill/>
                    </a:lnB>
                    <a:solidFill>
                      <a:srgbClr val="FFFFFF"/>
                    </a:solidFill>
                  </a:tcPr>
                </a:tc>
              </a:tr>
              <a:tr h="190500">
                <a:tc>
                  <a:txBody>
                    <a:bodyPr/>
                    <a:lstStyle/>
                    <a:p>
                      <a:r>
                        <a:rPr lang="is-IS" sz="1300" b="1" u="none" strike="noStrike" dirty="0">
                          <a:solidFill>
                            <a:srgbClr val="008CBA"/>
                          </a:solidFill>
                          <a:effectLst/>
                          <a:latin typeface="Ubuntu" charset="0"/>
                          <a:ea typeface="Ubuntu" charset="0"/>
                          <a:cs typeface="Ubuntu" charset="0"/>
                          <a:hlinkClick r:id="rId7"/>
                        </a:rPr>
                        <a:t>4138</a:t>
                      </a:r>
                      <a:endParaRPr lang="is-IS" sz="1300" b="1" dirty="0">
                        <a:effectLst/>
                        <a:latin typeface="Ubuntu" charset="0"/>
                        <a:ea typeface="Ubuntu" charset="0"/>
                        <a:cs typeface="Ubuntu" charset="0"/>
                      </a:endParaRPr>
                    </a:p>
                  </a:txBody>
                  <a:tcPr marL="1526" marR="1526" marT="1526" marB="1526" anchor="ctr">
                    <a:lnL>
                      <a:noFill/>
                    </a:lnL>
                    <a:lnR>
                      <a:noFill/>
                    </a:lnR>
                    <a:lnT>
                      <a:noFill/>
                    </a:lnT>
                    <a:lnB>
                      <a:noFill/>
                    </a:lnB>
                    <a:solidFill>
                      <a:srgbClr val="FFFFEE"/>
                    </a:solidFill>
                  </a:tcPr>
                </a:tc>
                <a:tc>
                  <a:txBody>
                    <a:bodyPr/>
                    <a:lstStyle/>
                    <a:p>
                      <a:r>
                        <a:rPr lang="en-US" sz="1300">
                          <a:effectLst/>
                          <a:latin typeface="Ubuntu" charset="0"/>
                          <a:ea typeface="Ubuntu" charset="0"/>
                          <a:cs typeface="Ubuntu" charset="0"/>
                        </a:rPr>
                        <a:t>DISABLE_OPTIMIZER_ROWGOAL</a:t>
                      </a:r>
                    </a:p>
                  </a:txBody>
                  <a:tcPr marL="1526" marR="1526" marT="1526" marB="1526" anchor="ctr">
                    <a:lnL>
                      <a:noFill/>
                    </a:lnL>
                    <a:lnR>
                      <a:noFill/>
                    </a:lnR>
                    <a:lnT>
                      <a:noFill/>
                    </a:lnT>
                    <a:lnB>
                      <a:noFill/>
                    </a:lnB>
                    <a:solidFill>
                      <a:srgbClr val="FFFFFF"/>
                    </a:solidFill>
                  </a:tcPr>
                </a:tc>
              </a:tr>
              <a:tr h="190500">
                <a:tc>
                  <a:txBody>
                    <a:bodyPr/>
                    <a:lstStyle/>
                    <a:p>
                      <a:r>
                        <a:rPr lang="is-IS" sz="1300" b="1" u="none" strike="noStrike">
                          <a:solidFill>
                            <a:srgbClr val="008CBA"/>
                          </a:solidFill>
                          <a:effectLst/>
                          <a:latin typeface="Ubuntu" charset="0"/>
                          <a:ea typeface="Ubuntu" charset="0"/>
                          <a:cs typeface="Ubuntu" charset="0"/>
                          <a:hlinkClick r:id="rId8"/>
                        </a:rPr>
                        <a:t>2340</a:t>
                      </a:r>
                      <a:endParaRPr lang="is-IS" sz="1300" b="1">
                        <a:effectLst/>
                        <a:latin typeface="Ubuntu" charset="0"/>
                        <a:ea typeface="Ubuntu" charset="0"/>
                        <a:cs typeface="Ubuntu" charset="0"/>
                      </a:endParaRPr>
                    </a:p>
                  </a:txBody>
                  <a:tcPr marL="1526" marR="1526" marT="1526" marB="1526" anchor="ctr">
                    <a:lnL>
                      <a:noFill/>
                    </a:lnL>
                    <a:lnR>
                      <a:noFill/>
                    </a:lnR>
                    <a:lnT>
                      <a:noFill/>
                    </a:lnT>
                    <a:lnB>
                      <a:noFill/>
                    </a:lnB>
                    <a:solidFill>
                      <a:srgbClr val="FFFFEE"/>
                    </a:solidFill>
                  </a:tcPr>
                </a:tc>
                <a:tc>
                  <a:txBody>
                    <a:bodyPr/>
                    <a:lstStyle/>
                    <a:p>
                      <a:r>
                        <a:rPr lang="en-US" sz="1300">
                          <a:effectLst/>
                          <a:latin typeface="Ubuntu" charset="0"/>
                          <a:ea typeface="Ubuntu" charset="0"/>
                          <a:cs typeface="Ubuntu" charset="0"/>
                        </a:rPr>
                        <a:t>DISABLE_OPTIMIZED_NESTED_LOOP</a:t>
                      </a:r>
                    </a:p>
                  </a:txBody>
                  <a:tcPr marL="1526" marR="1526" marT="1526" marB="1526" anchor="ctr">
                    <a:lnL>
                      <a:noFill/>
                    </a:lnL>
                    <a:lnR>
                      <a:noFill/>
                    </a:lnR>
                    <a:lnT>
                      <a:noFill/>
                    </a:lnT>
                    <a:lnB>
                      <a:noFill/>
                    </a:lnB>
                    <a:solidFill>
                      <a:srgbClr val="FFFFFF"/>
                    </a:solidFill>
                  </a:tcPr>
                </a:tc>
              </a:tr>
              <a:tr h="190500">
                <a:tc>
                  <a:txBody>
                    <a:bodyPr/>
                    <a:lstStyle/>
                    <a:p>
                      <a:r>
                        <a:rPr lang="is-IS" sz="1300" b="1" u="none" strike="noStrike">
                          <a:solidFill>
                            <a:srgbClr val="008CBA"/>
                          </a:solidFill>
                          <a:effectLst/>
                          <a:latin typeface="Ubuntu" charset="0"/>
                          <a:ea typeface="Ubuntu" charset="0"/>
                          <a:cs typeface="Ubuntu" charset="0"/>
                          <a:hlinkClick r:id="rId9"/>
                        </a:rPr>
                        <a:t>2389</a:t>
                      </a:r>
                      <a:endParaRPr lang="is-IS" sz="1300" b="1">
                        <a:effectLst/>
                        <a:latin typeface="Ubuntu" charset="0"/>
                        <a:ea typeface="Ubuntu" charset="0"/>
                        <a:cs typeface="Ubuntu" charset="0"/>
                      </a:endParaRPr>
                    </a:p>
                  </a:txBody>
                  <a:tcPr marL="1526" marR="1526" marT="1526" marB="1526" anchor="ctr">
                    <a:lnL>
                      <a:noFill/>
                    </a:lnL>
                    <a:lnR>
                      <a:noFill/>
                    </a:lnR>
                    <a:lnT>
                      <a:noFill/>
                    </a:lnT>
                    <a:lnB>
                      <a:noFill/>
                    </a:lnB>
                    <a:solidFill>
                      <a:srgbClr val="FFFFEE"/>
                    </a:solidFill>
                  </a:tcPr>
                </a:tc>
                <a:tc>
                  <a:txBody>
                    <a:bodyPr/>
                    <a:lstStyle/>
                    <a:p>
                      <a:r>
                        <a:rPr lang="en-US" sz="1300">
                          <a:effectLst/>
                          <a:latin typeface="Ubuntu" charset="0"/>
                          <a:ea typeface="Ubuntu" charset="0"/>
                          <a:cs typeface="Ubuntu" charset="0"/>
                        </a:rPr>
                        <a:t>ENABLE_HIST_AMENDMENT_FOR_ASC_KEYS</a:t>
                      </a:r>
                    </a:p>
                  </a:txBody>
                  <a:tcPr marL="1526" marR="1526" marT="1526" marB="1526" anchor="ctr">
                    <a:lnL>
                      <a:noFill/>
                    </a:lnL>
                    <a:lnR>
                      <a:noFill/>
                    </a:lnR>
                    <a:lnT>
                      <a:noFill/>
                    </a:lnT>
                    <a:lnB>
                      <a:noFill/>
                    </a:lnB>
                    <a:solidFill>
                      <a:srgbClr val="FFFFFF"/>
                    </a:solidFill>
                  </a:tcPr>
                </a:tc>
              </a:tr>
              <a:tr h="190500">
                <a:tc>
                  <a:txBody>
                    <a:bodyPr/>
                    <a:lstStyle/>
                    <a:p>
                      <a:r>
                        <a:rPr lang="en-US" sz="1300" b="1" u="none" strike="noStrike">
                          <a:solidFill>
                            <a:srgbClr val="008CBA"/>
                          </a:solidFill>
                          <a:effectLst/>
                          <a:latin typeface="Ubuntu" charset="0"/>
                          <a:ea typeface="Ubuntu" charset="0"/>
                          <a:cs typeface="Ubuntu" charset="0"/>
                          <a:hlinkClick r:id="rId10"/>
                        </a:rPr>
                        <a:t>4199</a:t>
                      </a:r>
                      <a:endParaRPr lang="en-US" sz="1300" b="1">
                        <a:effectLst/>
                        <a:latin typeface="Ubuntu" charset="0"/>
                        <a:ea typeface="Ubuntu" charset="0"/>
                        <a:cs typeface="Ubuntu" charset="0"/>
                      </a:endParaRPr>
                    </a:p>
                  </a:txBody>
                  <a:tcPr marL="1526" marR="1526" marT="1526" marB="1526" anchor="ctr">
                    <a:lnL>
                      <a:noFill/>
                    </a:lnL>
                    <a:lnR>
                      <a:noFill/>
                    </a:lnR>
                    <a:lnT>
                      <a:noFill/>
                    </a:lnT>
                    <a:lnB>
                      <a:noFill/>
                    </a:lnB>
                    <a:solidFill>
                      <a:srgbClr val="FFFFEE"/>
                    </a:solidFill>
                  </a:tcPr>
                </a:tc>
                <a:tc>
                  <a:txBody>
                    <a:bodyPr/>
                    <a:lstStyle/>
                    <a:p>
                      <a:r>
                        <a:rPr lang="en-US" sz="1300">
                          <a:effectLst/>
                          <a:latin typeface="Ubuntu" charset="0"/>
                          <a:ea typeface="Ubuntu" charset="0"/>
                          <a:cs typeface="Ubuntu" charset="0"/>
                        </a:rPr>
                        <a:t>ENABLE_QUERY_OPTIMIZER_HOTFIXES</a:t>
                      </a:r>
                    </a:p>
                  </a:txBody>
                  <a:tcPr marL="1526" marR="1526" marT="1526" marB="1526" anchor="ctr">
                    <a:lnL>
                      <a:noFill/>
                    </a:lnL>
                    <a:lnR>
                      <a:noFill/>
                    </a:lnR>
                    <a:lnT>
                      <a:noFill/>
                    </a:lnT>
                    <a:lnB>
                      <a:noFill/>
                    </a:lnB>
                    <a:solidFill>
                      <a:srgbClr val="FFFFFF"/>
                    </a:solidFill>
                  </a:tcPr>
                </a:tc>
              </a:tr>
              <a:tr h="190500">
                <a:tc>
                  <a:txBody>
                    <a:bodyPr/>
                    <a:lstStyle/>
                    <a:p>
                      <a:r>
                        <a:rPr lang="is-IS" sz="1300" b="1" u="none" strike="noStrike">
                          <a:solidFill>
                            <a:srgbClr val="008CBA"/>
                          </a:solidFill>
                          <a:effectLst/>
                          <a:latin typeface="Ubuntu" charset="0"/>
                          <a:ea typeface="Ubuntu" charset="0"/>
                          <a:cs typeface="Ubuntu" charset="0"/>
                          <a:hlinkClick r:id="rId11"/>
                        </a:rPr>
                        <a:t>2312</a:t>
                      </a:r>
                      <a:endParaRPr lang="is-IS" sz="1300" b="1">
                        <a:effectLst/>
                        <a:latin typeface="Ubuntu" charset="0"/>
                        <a:ea typeface="Ubuntu" charset="0"/>
                        <a:cs typeface="Ubuntu" charset="0"/>
                      </a:endParaRPr>
                    </a:p>
                  </a:txBody>
                  <a:tcPr marL="1526" marR="1526" marT="1526" marB="1526" anchor="ctr">
                    <a:lnL>
                      <a:noFill/>
                    </a:lnL>
                    <a:lnR>
                      <a:noFill/>
                    </a:lnR>
                    <a:lnT>
                      <a:noFill/>
                    </a:lnT>
                    <a:lnB>
                      <a:noFill/>
                    </a:lnB>
                    <a:solidFill>
                      <a:srgbClr val="FFFFEE"/>
                    </a:solidFill>
                  </a:tcPr>
                </a:tc>
                <a:tc>
                  <a:txBody>
                    <a:bodyPr/>
                    <a:lstStyle/>
                    <a:p>
                      <a:r>
                        <a:rPr lang="en-US" sz="1300">
                          <a:effectLst/>
                          <a:latin typeface="Ubuntu" charset="0"/>
                          <a:ea typeface="Ubuntu" charset="0"/>
                          <a:cs typeface="Ubuntu" charset="0"/>
                        </a:rPr>
                        <a:t>FORCE_DEFAULT_CARDINALITY_ESTIMATION</a:t>
                      </a:r>
                    </a:p>
                  </a:txBody>
                  <a:tcPr marL="1526" marR="1526" marT="1526" marB="1526" anchor="ctr">
                    <a:lnL>
                      <a:noFill/>
                    </a:lnL>
                    <a:lnR>
                      <a:noFill/>
                    </a:lnR>
                    <a:lnT>
                      <a:noFill/>
                    </a:lnT>
                    <a:lnB>
                      <a:noFill/>
                    </a:lnB>
                    <a:solidFill>
                      <a:srgbClr val="FFFFFF"/>
                    </a:solidFill>
                  </a:tcPr>
                </a:tc>
              </a:tr>
              <a:tr h="190500">
                <a:tc>
                  <a:txBody>
                    <a:bodyPr/>
                    <a:lstStyle/>
                    <a:p>
                      <a:r>
                        <a:rPr lang="cs-CZ" sz="1300" b="1" u="none" strike="noStrike">
                          <a:solidFill>
                            <a:srgbClr val="008CBA"/>
                          </a:solidFill>
                          <a:effectLst/>
                          <a:latin typeface="Ubuntu" charset="0"/>
                          <a:ea typeface="Ubuntu" charset="0"/>
                          <a:cs typeface="Ubuntu" charset="0"/>
                          <a:hlinkClick r:id="rId11"/>
                        </a:rPr>
                        <a:t>9481</a:t>
                      </a:r>
                      <a:endParaRPr lang="cs-CZ" sz="1300" b="1">
                        <a:effectLst/>
                        <a:latin typeface="Ubuntu" charset="0"/>
                        <a:ea typeface="Ubuntu" charset="0"/>
                        <a:cs typeface="Ubuntu" charset="0"/>
                      </a:endParaRPr>
                    </a:p>
                  </a:txBody>
                  <a:tcPr marL="1526" marR="1526" marT="1526" marB="1526" anchor="ctr">
                    <a:lnL>
                      <a:noFill/>
                    </a:lnL>
                    <a:lnR>
                      <a:noFill/>
                    </a:lnR>
                    <a:lnT>
                      <a:noFill/>
                    </a:lnT>
                    <a:lnB>
                      <a:noFill/>
                    </a:lnB>
                    <a:solidFill>
                      <a:srgbClr val="FFFFEE"/>
                    </a:solidFill>
                  </a:tcPr>
                </a:tc>
                <a:tc>
                  <a:txBody>
                    <a:bodyPr/>
                    <a:lstStyle/>
                    <a:p>
                      <a:r>
                        <a:rPr lang="en-US" sz="1300" dirty="0">
                          <a:effectLst/>
                          <a:latin typeface="Ubuntu" charset="0"/>
                          <a:ea typeface="Ubuntu" charset="0"/>
                          <a:cs typeface="Ubuntu" charset="0"/>
                        </a:rPr>
                        <a:t>FORCE_LEGACY_CARDINALITY_ESTIMATION</a:t>
                      </a:r>
                    </a:p>
                  </a:txBody>
                  <a:tcPr marL="1526" marR="1526" marT="1526" marB="1526" anchor="ctr">
                    <a:lnL>
                      <a:noFill/>
                    </a:lnL>
                    <a:lnR>
                      <a:noFill/>
                    </a:lnR>
                    <a:lnT>
                      <a:noFill/>
                    </a:lnT>
                    <a:lnB>
                      <a:noFill/>
                    </a:lnB>
                    <a:solidFill>
                      <a:srgbClr val="FFFFFF"/>
                    </a:solidFill>
                  </a:tcPr>
                </a:tc>
              </a:tr>
            </a:tbl>
          </a:graphicData>
        </a:graphic>
      </p:graphicFrame>
    </p:spTree>
    <p:extLst>
      <p:ext uri="{BB962C8B-B14F-4D97-AF65-F5344CB8AC3E}">
        <p14:creationId xmlns:p14="http://schemas.microsoft.com/office/powerpoint/2010/main" val="127572996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SP1 : Administration</a:t>
            </a:r>
            <a:br>
              <a:rPr lang="en-US" dirty="0" smtClean="0"/>
            </a:br>
            <a:r>
              <a:rPr lang="en-US" sz="2400" dirty="0" smtClean="0">
                <a:solidFill>
                  <a:schemeClr val="tx1">
                    <a:lumMod val="50000"/>
                    <a:lumOff val="50000"/>
                  </a:schemeClr>
                </a:solidFill>
              </a:rPr>
              <a:t>DBCC CLONEDATABASE</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000" dirty="0"/>
              <a:t>Copies a database structure and current statistics, without </a:t>
            </a:r>
            <a:r>
              <a:rPr lang="en-US" sz="2000" dirty="0" smtClean="0"/>
              <a:t>data</a:t>
            </a:r>
            <a:endParaRPr lang="en-US" sz="2000" dirty="0" smtClean="0"/>
          </a:p>
          <a:p>
            <a:endParaRPr lang="en-US" dirty="0" smtClean="0"/>
          </a:p>
          <a:p>
            <a:endParaRPr lang="en-US" dirty="0"/>
          </a:p>
          <a:p>
            <a:endParaRPr lang="en-US" dirty="0" smtClean="0"/>
          </a:p>
          <a:p>
            <a:endParaRPr lang="en-US" dirty="0" smtClean="0"/>
          </a:p>
          <a:p>
            <a:pPr lvl="1"/>
            <a:endParaRPr lang="en-US" dirty="0" smtClean="0"/>
          </a:p>
        </p:txBody>
      </p:sp>
      <p:sp>
        <p:nvSpPr>
          <p:cNvPr id="5" name="Text Placeholder 4"/>
          <p:cNvSpPr txBox="1">
            <a:spLocks/>
          </p:cNvSpPr>
          <p:nvPr/>
        </p:nvSpPr>
        <p:spPr>
          <a:xfrm>
            <a:off x="685800" y="2495550"/>
            <a:ext cx="6019800" cy="327214"/>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500" b="0" kern="0" dirty="0" smtClean="0">
                <a:latin typeface="Consolas" charset="0"/>
                <a:ea typeface="Consolas" charset="0"/>
                <a:cs typeface="Consolas" charset="0"/>
              </a:rPr>
              <a:t> DBCC CLONEDATABASE('Source', 'Destination');</a:t>
            </a:r>
          </a:p>
        </p:txBody>
      </p:sp>
    </p:spTree>
    <p:extLst>
      <p:ext uri="{BB962C8B-B14F-4D97-AF65-F5344CB8AC3E}">
        <p14:creationId xmlns:p14="http://schemas.microsoft.com/office/powerpoint/2010/main" val="154323384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SP1 </a:t>
            </a:r>
            <a:r>
              <a:rPr lang="en-US" dirty="0" smtClean="0"/>
              <a:t>also adds</a:t>
            </a:r>
            <a:r>
              <a:rPr lang="mr-IN" dirty="0" smtClean="0"/>
              <a:t>…</a:t>
            </a:r>
            <a:endParaRPr lang="en-US" dirty="0"/>
          </a:p>
        </p:txBody>
      </p:sp>
      <p:sp>
        <p:nvSpPr>
          <p:cNvPr id="3" name="Text Placeholder 2"/>
          <p:cNvSpPr>
            <a:spLocks noGrp="1"/>
          </p:cNvSpPr>
          <p:nvPr>
            <p:ph idx="1"/>
          </p:nvPr>
        </p:nvSpPr>
        <p:spPr/>
        <p:txBody>
          <a:bodyPr>
            <a:normAutofit/>
          </a:bodyPr>
          <a:lstStyle/>
          <a:p>
            <a:pPr marL="342900" indent="-342900">
              <a:buFont typeface="Wingdings" charset="2"/>
              <a:buChar char="§"/>
            </a:pPr>
            <a:r>
              <a:rPr lang="en-US" sz="2200" b="0" dirty="0" smtClean="0"/>
              <a:t>Easier </a:t>
            </a:r>
            <a:r>
              <a:rPr lang="en-US" sz="2200" b="0" dirty="0" smtClean="0"/>
              <a:t>checks </a:t>
            </a:r>
            <a:r>
              <a:rPr lang="en-US" sz="2200" b="0" dirty="0" smtClean="0"/>
              <a:t>for:</a:t>
            </a:r>
          </a:p>
          <a:p>
            <a:pPr marL="836585" lvl="1" indent="-342900"/>
            <a:r>
              <a:rPr lang="en-US" sz="1800" b="0" dirty="0" smtClean="0"/>
              <a:t>Lock Pages in Memory</a:t>
            </a:r>
          </a:p>
          <a:p>
            <a:pPr marL="836585" lvl="1" indent="-342900"/>
            <a:r>
              <a:rPr lang="en-US" sz="1800" b="0" dirty="0" smtClean="0"/>
              <a:t>Instant File Initialization</a:t>
            </a:r>
          </a:p>
          <a:p>
            <a:pPr marL="836585" lvl="1" indent="-342900"/>
            <a:r>
              <a:rPr lang="en-US" sz="1800" dirty="0" err="1"/>
              <a:t>t</a:t>
            </a:r>
            <a:r>
              <a:rPr lang="en-US" sz="1800" dirty="0" err="1" smtClean="0"/>
              <a:t>empdb</a:t>
            </a:r>
            <a:r>
              <a:rPr lang="en-US" sz="1800" dirty="0" smtClean="0"/>
              <a:t> misconfiguration</a:t>
            </a:r>
          </a:p>
          <a:p>
            <a:pPr marL="342900" indent="-342900">
              <a:buFont typeface="Wingdings" charset="2"/>
              <a:buChar char="§"/>
            </a:pPr>
            <a:r>
              <a:rPr lang="en-US" sz="2200" b="0" dirty="0" smtClean="0"/>
              <a:t>Execution plan details</a:t>
            </a:r>
          </a:p>
          <a:p>
            <a:pPr marL="836585" lvl="1" indent="-342900"/>
            <a:r>
              <a:rPr lang="en-US" sz="2000" b="0" dirty="0" smtClean="0"/>
              <a:t>Estimated Rows Read</a:t>
            </a:r>
          </a:p>
          <a:p>
            <a:pPr marL="836585" lvl="1" indent="-342900"/>
            <a:r>
              <a:rPr lang="en-US" sz="2000" dirty="0" smtClean="0"/>
              <a:t>Trace flags enabled</a:t>
            </a:r>
          </a:p>
          <a:p>
            <a:pPr marL="836585" lvl="1" indent="-342900"/>
            <a:r>
              <a:rPr lang="en-US" sz="2000" b="0" dirty="0" smtClean="0"/>
              <a:t>Additional information about memory, parameters, spills</a:t>
            </a:r>
            <a:endParaRPr lang="en-US" sz="2000" b="0" dirty="0" smtClean="0"/>
          </a:p>
          <a:p>
            <a:pPr marL="342900" indent="-342900">
              <a:buFont typeface="Wingdings" charset="2"/>
              <a:buChar char="§"/>
            </a:pPr>
            <a:r>
              <a:rPr lang="en-US" sz="2200" b="0" dirty="0" err="1"/>
              <a:t>sys.dm_db_incremental_stats_properties</a:t>
            </a:r>
            <a:endParaRPr lang="en-US" sz="2200" dirty="0"/>
          </a:p>
        </p:txBody>
      </p:sp>
    </p:spTree>
    <p:extLst>
      <p:ext uri="{BB962C8B-B14F-4D97-AF65-F5344CB8AC3E}">
        <p14:creationId xmlns:p14="http://schemas.microsoft.com/office/powerpoint/2010/main" val="180846875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What’s In It For Me?</a:t>
            </a:r>
            <a:br>
              <a:rPr lang="en-US" dirty="0" smtClean="0"/>
            </a:br>
            <a:r>
              <a:rPr lang="en-US" sz="2400" dirty="0" smtClean="0">
                <a:solidFill>
                  <a:schemeClr val="tx1">
                    <a:lumMod val="50000"/>
                    <a:lumOff val="50000"/>
                  </a:schemeClr>
                </a:solidFill>
              </a:rPr>
              <a:t>Standard and Express Edition</a:t>
            </a:r>
            <a:endParaRPr lang="en-US" sz="2400" dirty="0">
              <a:solidFill>
                <a:schemeClr val="tx1">
                  <a:lumMod val="50000"/>
                  <a:lumOff val="50000"/>
                </a:schemeClr>
              </a:solidFill>
            </a:endParaRPr>
          </a:p>
        </p:txBody>
      </p:sp>
      <p:sp>
        <p:nvSpPr>
          <p:cNvPr id="6" name="Text Placeholder 5"/>
          <p:cNvSpPr>
            <a:spLocks noGrp="1"/>
          </p:cNvSpPr>
          <p:nvPr>
            <p:ph idx="1"/>
          </p:nvPr>
        </p:nvSpPr>
        <p:spPr>
          <a:xfrm>
            <a:off x="495300" y="1504950"/>
            <a:ext cx="8128000" cy="3079283"/>
          </a:xfrm>
        </p:spPr>
        <p:txBody>
          <a:bodyPr/>
          <a:lstStyle/>
          <a:p>
            <a:pPr lvl="1"/>
            <a:r>
              <a:rPr lang="en-US" sz="1700" dirty="0" smtClean="0"/>
              <a:t>Standard and Express have traditionally had a much reduced feature set</a:t>
            </a:r>
          </a:p>
          <a:p>
            <a:pPr lvl="2"/>
            <a:r>
              <a:rPr lang="en-US" sz="1500" dirty="0" smtClean="0"/>
              <a:t>Typically so much so that upgrades were not compelling for most</a:t>
            </a:r>
            <a:br>
              <a:rPr lang="en-US" sz="1500" dirty="0" smtClean="0"/>
            </a:br>
            <a:endParaRPr lang="en-US" sz="700" dirty="0"/>
          </a:p>
          <a:p>
            <a:pPr lvl="1"/>
            <a:r>
              <a:rPr lang="en-US" sz="1700" dirty="0" smtClean="0"/>
              <a:t>In case you missed the announcement:</a:t>
            </a:r>
          </a:p>
          <a:p>
            <a:pPr lvl="1"/>
            <a:endParaRPr lang="en-US" sz="1100" dirty="0"/>
          </a:p>
          <a:p>
            <a:pPr marL="0" indent="0" algn="ctr">
              <a:buNone/>
            </a:pPr>
            <a:r>
              <a:rPr lang="en-US" sz="3400" dirty="0" smtClean="0"/>
              <a:t>  </a:t>
            </a:r>
            <a:r>
              <a:rPr lang="en-US" sz="3200" dirty="0" smtClean="0"/>
              <a:t>SQL Server 2016 SP1 </a:t>
            </a:r>
          </a:p>
          <a:p>
            <a:pPr marL="0" indent="0" algn="ctr">
              <a:buNone/>
            </a:pPr>
            <a:r>
              <a:rPr lang="en-US" dirty="0" smtClean="0"/>
              <a:t>almost levels the playing field!</a:t>
            </a:r>
          </a:p>
          <a:p>
            <a:pPr marL="0" indent="0" algn="ctr">
              <a:buNone/>
            </a:pPr>
            <a:endParaRPr lang="en-US" sz="1600" dirty="0"/>
          </a:p>
          <a:p>
            <a:pPr marL="0" indent="0" algn="ctr">
              <a:buNone/>
            </a:pPr>
            <a:r>
              <a:rPr lang="en-US" sz="2000" b="0" dirty="0" smtClean="0">
                <a:solidFill>
                  <a:schemeClr val="tx1">
                    <a:lumMod val="50000"/>
                    <a:lumOff val="50000"/>
                  </a:schemeClr>
                </a:solidFill>
                <a:hlinkClick r:id="rId3"/>
              </a:rPr>
              <a:t>sqlperformance.com/2016/11/sql-server-2016/big-deal-sp1</a:t>
            </a:r>
            <a:r>
              <a:rPr lang="en-US" sz="2000" b="0" dirty="0" smtClean="0">
                <a:solidFill>
                  <a:schemeClr val="tx1">
                    <a:lumMod val="50000"/>
                    <a:lumOff val="50000"/>
                  </a:schemeClr>
                </a:solidFill>
              </a:rPr>
              <a:t> </a:t>
            </a:r>
          </a:p>
        </p:txBody>
      </p:sp>
    </p:spTree>
    <p:extLst>
      <p:ext uri="{BB962C8B-B14F-4D97-AF65-F5344CB8AC3E}">
        <p14:creationId xmlns:p14="http://schemas.microsoft.com/office/powerpoint/2010/main" val="10652486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v.Next</a:t>
            </a:r>
            <a:endParaRPr lang="en-US" dirty="0"/>
          </a:p>
        </p:txBody>
      </p:sp>
      <p:sp>
        <p:nvSpPr>
          <p:cNvPr id="3" name="Text Placeholder 2"/>
          <p:cNvSpPr>
            <a:spLocks noGrp="1"/>
          </p:cNvSpPr>
          <p:nvPr>
            <p:ph idx="1"/>
          </p:nvPr>
        </p:nvSpPr>
        <p:spPr>
          <a:xfrm>
            <a:off x="495300" y="1352550"/>
            <a:ext cx="8128000" cy="3079283"/>
          </a:xfrm>
        </p:spPr>
        <p:txBody>
          <a:bodyPr>
            <a:noAutofit/>
          </a:bodyPr>
          <a:lstStyle/>
          <a:p>
            <a:pPr marL="342900" indent="-342900">
              <a:buFont typeface="Wingdings" charset="2"/>
              <a:buChar char="§"/>
            </a:pPr>
            <a:r>
              <a:rPr lang="en-US" sz="2200" b="0" dirty="0"/>
              <a:t>Retention policies for temporal tables</a:t>
            </a:r>
          </a:p>
          <a:p>
            <a:pPr marL="342900" indent="-342900">
              <a:buFont typeface="Wingdings" charset="2"/>
              <a:buChar char="§"/>
            </a:pPr>
            <a:r>
              <a:rPr lang="en-US" sz="2200" b="0" dirty="0" smtClean="0"/>
              <a:t>STRING_AGG()</a:t>
            </a:r>
            <a:r>
              <a:rPr lang="en-US" sz="2200" b="0" dirty="0" smtClean="0">
                <a:solidFill>
                  <a:schemeClr val="tx1">
                    <a:lumMod val="50000"/>
                    <a:lumOff val="50000"/>
                  </a:schemeClr>
                </a:solidFill>
              </a:rPr>
              <a:t> </a:t>
            </a:r>
            <a:r>
              <a:rPr lang="mr-IN" sz="2000" b="0" dirty="0" smtClean="0">
                <a:solidFill>
                  <a:schemeClr val="tx1">
                    <a:lumMod val="50000"/>
                    <a:lumOff val="50000"/>
                  </a:schemeClr>
                </a:solidFill>
              </a:rPr>
              <a:t>–</a:t>
            </a:r>
            <a:r>
              <a:rPr lang="en-US" sz="2000" b="0" dirty="0" smtClean="0">
                <a:solidFill>
                  <a:schemeClr val="tx1">
                    <a:lumMod val="50000"/>
                    <a:lumOff val="50000"/>
                  </a:schemeClr>
                </a:solidFill>
              </a:rPr>
              <a:t> grouped concatenation</a:t>
            </a:r>
            <a:endParaRPr lang="en-US" sz="2000" b="0" dirty="0">
              <a:solidFill>
                <a:schemeClr val="tx1">
                  <a:lumMod val="50000"/>
                  <a:lumOff val="50000"/>
                </a:schemeClr>
              </a:solidFill>
            </a:endParaRPr>
          </a:p>
          <a:p>
            <a:pPr marL="342900" indent="-342900">
              <a:buFont typeface="Wingdings" charset="2"/>
              <a:buChar char="§"/>
            </a:pPr>
            <a:r>
              <a:rPr lang="en-US" sz="2200" b="0" dirty="0" smtClean="0"/>
              <a:t>CONCAT_WS()</a:t>
            </a:r>
            <a:r>
              <a:rPr lang="en-US" sz="2000" b="0" dirty="0" smtClean="0">
                <a:solidFill>
                  <a:schemeClr val="tx1">
                    <a:lumMod val="50000"/>
                    <a:lumOff val="50000"/>
                  </a:schemeClr>
                </a:solidFill>
              </a:rPr>
              <a:t> </a:t>
            </a:r>
            <a:r>
              <a:rPr lang="mr-IN" sz="2000" b="0" dirty="0" smtClean="0">
                <a:solidFill>
                  <a:schemeClr val="tx1">
                    <a:lumMod val="50000"/>
                    <a:lumOff val="50000"/>
                  </a:schemeClr>
                </a:solidFill>
              </a:rPr>
              <a:t>–</a:t>
            </a:r>
            <a:r>
              <a:rPr lang="en-US" sz="2000" b="0" dirty="0" smtClean="0">
                <a:solidFill>
                  <a:schemeClr val="tx1">
                    <a:lumMod val="50000"/>
                    <a:lumOff val="50000"/>
                  </a:schemeClr>
                </a:solidFill>
              </a:rPr>
              <a:t> concatenation </a:t>
            </a:r>
            <a:r>
              <a:rPr lang="en-US" sz="2000" b="0" i="1" dirty="0" smtClean="0">
                <a:solidFill>
                  <a:schemeClr val="tx1">
                    <a:lumMod val="50000"/>
                    <a:lumOff val="50000"/>
                  </a:schemeClr>
                </a:solidFill>
              </a:rPr>
              <a:t>with separator</a:t>
            </a:r>
          </a:p>
          <a:p>
            <a:pPr marL="342900" indent="-342900">
              <a:buFont typeface="Wingdings" charset="2"/>
              <a:buChar char="§"/>
            </a:pPr>
            <a:r>
              <a:rPr lang="en-US" sz="2200" b="0" dirty="0" smtClean="0"/>
              <a:t>TRANSLATE()</a:t>
            </a:r>
            <a:r>
              <a:rPr lang="en-US" sz="2000" b="0" dirty="0" smtClean="0">
                <a:solidFill>
                  <a:schemeClr val="tx1">
                    <a:lumMod val="50000"/>
                    <a:lumOff val="50000"/>
                  </a:schemeClr>
                </a:solidFill>
              </a:rPr>
              <a:t> </a:t>
            </a:r>
            <a:r>
              <a:rPr lang="mr-IN" sz="2000" b="0" dirty="0" smtClean="0">
                <a:solidFill>
                  <a:schemeClr val="tx1">
                    <a:lumMod val="50000"/>
                    <a:lumOff val="50000"/>
                  </a:schemeClr>
                </a:solidFill>
              </a:rPr>
              <a:t>–</a:t>
            </a:r>
            <a:r>
              <a:rPr lang="en-US" sz="2000" b="0" dirty="0" smtClean="0">
                <a:solidFill>
                  <a:schemeClr val="tx1">
                    <a:lumMod val="50000"/>
                    <a:lumOff val="50000"/>
                  </a:schemeClr>
                </a:solidFill>
              </a:rPr>
              <a:t> a complex REPLACE()</a:t>
            </a:r>
          </a:p>
          <a:p>
            <a:pPr marL="342900" indent="-342900">
              <a:buFont typeface="Wingdings" charset="2"/>
              <a:buChar char="§"/>
            </a:pPr>
            <a:r>
              <a:rPr lang="en-US" sz="2200" b="0" dirty="0" smtClean="0"/>
              <a:t>TRIM() </a:t>
            </a:r>
            <a:r>
              <a:rPr lang="mr-IN" sz="2000" b="0" dirty="0" smtClean="0">
                <a:solidFill>
                  <a:schemeClr val="tx1">
                    <a:lumMod val="50000"/>
                    <a:lumOff val="50000"/>
                  </a:schemeClr>
                </a:solidFill>
              </a:rPr>
              <a:t>–</a:t>
            </a:r>
            <a:r>
              <a:rPr lang="en-US" sz="2000" b="0" dirty="0" smtClean="0">
                <a:solidFill>
                  <a:schemeClr val="tx1">
                    <a:lumMod val="50000"/>
                    <a:lumOff val="50000"/>
                  </a:schemeClr>
                </a:solidFill>
              </a:rPr>
              <a:t> simply LTRIM(RTRIM())</a:t>
            </a:r>
          </a:p>
          <a:p>
            <a:pPr marL="342900" indent="-342900">
              <a:buFont typeface="Wingdings" charset="2"/>
              <a:buChar char="§"/>
            </a:pPr>
            <a:r>
              <a:rPr lang="en-US" sz="2200" b="0" dirty="0"/>
              <a:t>Permissions added to DATABASE SCOPED CREDENTIAL</a:t>
            </a:r>
          </a:p>
          <a:p>
            <a:pPr marL="342900" indent="-342900">
              <a:buFont typeface="Wingdings" charset="2"/>
              <a:buChar char="§"/>
            </a:pPr>
            <a:r>
              <a:rPr lang="en-US" sz="2200" b="0" dirty="0"/>
              <a:t>Linux-specific perf/</a:t>
            </a:r>
            <a:r>
              <a:rPr lang="en-US" sz="2200" b="0" dirty="0" err="1"/>
              <a:t>config</a:t>
            </a:r>
            <a:r>
              <a:rPr lang="en-US" sz="2200" b="0" dirty="0"/>
              <a:t> DMVs to aid in monitoring</a:t>
            </a:r>
          </a:p>
          <a:p>
            <a:pPr marL="342900" indent="-342900">
              <a:buFont typeface="Wingdings" charset="2"/>
              <a:buChar char="§"/>
            </a:pPr>
            <a:r>
              <a:rPr lang="en-US" sz="2200" b="0" dirty="0" err="1"/>
              <a:t>sys.dm_db_stats_histogram</a:t>
            </a:r>
            <a:endParaRPr lang="en-US" sz="2200" b="0" dirty="0"/>
          </a:p>
          <a:p>
            <a:pPr marL="342900" indent="-342900">
              <a:buFont typeface="Wingdings" charset="2"/>
              <a:buChar char="§"/>
            </a:pPr>
            <a:r>
              <a:rPr lang="en-US" sz="2200" b="0" dirty="0" err="1"/>
              <a:t>sys.dm_os_host_info</a:t>
            </a:r>
            <a:endParaRPr lang="en-US" sz="2200" b="0" dirty="0"/>
          </a:p>
          <a:p>
            <a:pPr marL="342900" indent="-342900">
              <a:buFont typeface="Wingdings" charset="2"/>
              <a:buChar char="§"/>
            </a:pPr>
            <a:endParaRPr lang="en-US" sz="2200" b="0" dirty="0"/>
          </a:p>
        </p:txBody>
      </p:sp>
    </p:spTree>
    <p:extLst>
      <p:ext uri="{BB962C8B-B14F-4D97-AF65-F5344CB8AC3E}">
        <p14:creationId xmlns:p14="http://schemas.microsoft.com/office/powerpoint/2010/main" val="45953399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Come see SentryOne in the Expo </a:t>
            </a:r>
            <a:r>
              <a:rPr lang="en-US" dirty="0" smtClean="0"/>
              <a:t>Hall</a:t>
            </a:r>
            <a:br>
              <a:rPr lang="en-US" dirty="0" smtClean="0"/>
            </a:br>
            <a:r>
              <a:rPr lang="en-US" sz="2900" dirty="0" smtClean="0">
                <a:solidFill>
                  <a:schemeClr val="tx1">
                    <a:lumMod val="50000"/>
                    <a:lumOff val="50000"/>
                  </a:schemeClr>
                </a:solidFill>
              </a:rPr>
              <a:t>We’re giving away an Amazon Echo</a:t>
            </a:r>
            <a:endParaRPr lang="en-US" sz="2900" dirty="0">
              <a:solidFill>
                <a:schemeClr val="tx1">
                  <a:lumMod val="50000"/>
                  <a:lumOff val="50000"/>
                </a:schemeClr>
              </a:solidFill>
            </a:endParaRPr>
          </a:p>
        </p:txBody>
      </p:sp>
      <p:sp>
        <p:nvSpPr>
          <p:cNvPr id="2" name="Text Placeholder 1"/>
          <p:cNvSpPr>
            <a:spLocks noGrp="1"/>
          </p:cNvSpPr>
          <p:nvPr>
            <p:ph idx="1"/>
          </p:nvPr>
        </p:nvSpPr>
        <p:spPr>
          <a:xfrm>
            <a:off x="495300" y="1733550"/>
            <a:ext cx="8128000" cy="2971800"/>
          </a:xfrm>
        </p:spPr>
        <p:txBody>
          <a:bodyPr anchor="ctr">
            <a:normAutofit fontScale="700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2000" dirty="0" smtClean="0"/>
              <a:t>?</a:t>
            </a:r>
            <a:endParaRPr lang="en-US" sz="32000" dirty="0"/>
          </a:p>
        </p:txBody>
      </p:sp>
    </p:spTree>
    <p:extLst>
      <p:ext uri="{BB962C8B-B14F-4D97-AF65-F5344CB8AC3E}">
        <p14:creationId xmlns:p14="http://schemas.microsoft.com/office/powerpoint/2010/main" val="193248824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DATABASE SCOPED CONFIGURATION</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Implement previously instance-wide settings per database </a:t>
            </a:r>
          </a:p>
          <a:p>
            <a:pPr lvl="1"/>
            <a:r>
              <a:rPr lang="en-US" sz="1700" dirty="0" smtClean="0"/>
              <a:t>MAXDOP, Parameter Sniffing (TF 4136), </a:t>
            </a:r>
            <a:r>
              <a:rPr lang="en-US" sz="1700" dirty="0"/>
              <a:t>Optimizer Fixes (TF 4199)</a:t>
            </a:r>
            <a:endParaRPr lang="en-US" sz="1700" dirty="0" smtClean="0"/>
          </a:p>
          <a:p>
            <a:pPr lvl="1"/>
            <a:r>
              <a:rPr lang="en-US" sz="1700" dirty="0" smtClean="0"/>
              <a:t>Legacy Cardinality Estimator (previously required </a:t>
            </a:r>
            <a:r>
              <a:rPr lang="en-US" sz="1700" dirty="0" err="1" smtClean="0"/>
              <a:t>compat</a:t>
            </a:r>
            <a:r>
              <a:rPr lang="en-US" sz="1700" dirty="0" smtClean="0"/>
              <a:t> level </a:t>
            </a:r>
            <a:r>
              <a:rPr lang="en-US" sz="1700" dirty="0"/>
              <a:t>/</a:t>
            </a:r>
            <a:r>
              <a:rPr lang="en-US" sz="1700" dirty="0" smtClean="0"/>
              <a:t> TF 9481)</a:t>
            </a:r>
          </a:p>
          <a:p>
            <a:pPr lvl="1"/>
            <a:r>
              <a:rPr lang="en-US" sz="1700" dirty="0" smtClean="0"/>
              <a:t>Can also clear plan cache for database without DBCC</a:t>
            </a:r>
          </a:p>
        </p:txBody>
      </p:sp>
      <p:sp>
        <p:nvSpPr>
          <p:cNvPr id="5" name="Text Placeholder 4"/>
          <p:cNvSpPr txBox="1">
            <a:spLocks/>
          </p:cNvSpPr>
          <p:nvPr/>
        </p:nvSpPr>
        <p:spPr>
          <a:xfrm>
            <a:off x="685800" y="2952750"/>
            <a:ext cx="6553200" cy="15240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500" b="0" kern="0" dirty="0" smtClean="0">
                <a:latin typeface="Consolas" charset="0"/>
                <a:ea typeface="Consolas" charset="0"/>
                <a:cs typeface="Consolas" charset="0"/>
              </a:rPr>
              <a:t> </a:t>
            </a:r>
            <a:endParaRPr lang="en-US" sz="700" b="0" kern="0" dirty="0" smtClean="0">
              <a:latin typeface="Consolas" charset="0"/>
              <a:ea typeface="Consolas" charset="0"/>
              <a:cs typeface="Consolas" charset="0"/>
            </a:endParaRPr>
          </a:p>
          <a:p>
            <a:pPr marL="0" indent="0">
              <a:buNone/>
            </a:pPr>
            <a:r>
              <a:rPr lang="en-US" sz="1500" b="0" kern="0" dirty="0">
                <a:latin typeface="Consolas" charset="0"/>
                <a:ea typeface="Consolas" charset="0"/>
                <a:cs typeface="Consolas" charset="0"/>
              </a:rPr>
              <a:t> </a:t>
            </a:r>
            <a:r>
              <a:rPr lang="en-US" sz="1500" b="0" kern="0" dirty="0" smtClean="0">
                <a:latin typeface="Consolas" charset="0"/>
                <a:ea typeface="Consolas" charset="0"/>
                <a:cs typeface="Consolas" charset="0"/>
              </a:rPr>
              <a:t>ALTER DATABASE SCOPED CONFIGURATION -- FOR SECONDARY</a:t>
            </a:r>
          </a:p>
          <a:p>
            <a:pPr marL="0" indent="0">
              <a:buNone/>
            </a:pPr>
            <a:r>
              <a:rPr lang="en-US" sz="1500" b="0" kern="0" dirty="0" smtClean="0">
                <a:latin typeface="Consolas" charset="0"/>
                <a:ea typeface="Consolas" charset="0"/>
                <a:cs typeface="Consolas" charset="0"/>
              </a:rPr>
              <a:t> SET LEGACY_CARDINALITY_ESTIMATION = ON;</a:t>
            </a:r>
          </a:p>
          <a:p>
            <a:pPr marL="0" indent="0">
              <a:buNone/>
            </a:pPr>
            <a:endParaRPr lang="en-US" sz="800" b="0" kern="0" dirty="0" smtClean="0">
              <a:latin typeface="Consolas" charset="0"/>
              <a:ea typeface="Consolas" charset="0"/>
              <a:cs typeface="Consolas" charset="0"/>
            </a:endParaRPr>
          </a:p>
          <a:p>
            <a:pPr marL="0" indent="0">
              <a:buNone/>
            </a:pPr>
            <a:r>
              <a:rPr lang="en-US" sz="1500" b="0" kern="0" dirty="0" smtClean="0">
                <a:latin typeface="Consolas" charset="0"/>
                <a:ea typeface="Consolas" charset="0"/>
                <a:cs typeface="Consolas" charset="0"/>
              </a:rPr>
              <a:t> ALTER DATABASE SCOPED CONFIGURATION CLEAR PROCEDURE_CACHE;</a:t>
            </a:r>
          </a:p>
          <a:p>
            <a:pPr marL="0" indent="0">
              <a:buNone/>
            </a:pPr>
            <a:endParaRPr lang="en-US" sz="1600" b="0" kern="0" dirty="0">
              <a:latin typeface="Consolas" charset="0"/>
              <a:ea typeface="Consolas" charset="0"/>
              <a:cs typeface="Consolas" charset="0"/>
            </a:endParaRPr>
          </a:p>
        </p:txBody>
      </p:sp>
    </p:spTree>
    <p:extLst>
      <p:ext uri="{BB962C8B-B14F-4D97-AF65-F5344CB8AC3E}">
        <p14:creationId xmlns:p14="http://schemas.microsoft.com/office/powerpoint/2010/main" val="71185200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Stretch Database</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Put “cold” portion of table in Azure</a:t>
            </a:r>
          </a:p>
          <a:p>
            <a:pPr lvl="1"/>
            <a:r>
              <a:rPr lang="en-US" dirty="0" smtClean="0"/>
              <a:t>Potentially cheaper storage, transparent to code</a:t>
            </a:r>
          </a:p>
          <a:p>
            <a:pPr lvl="1"/>
            <a:r>
              <a:rPr lang="en-US" dirty="0" smtClean="0"/>
              <a:t>Upgrade advisor can help identify candidate tables</a:t>
            </a:r>
          </a:p>
        </p:txBody>
      </p:sp>
      <p:sp>
        <p:nvSpPr>
          <p:cNvPr id="5" name="Text Placeholder 4"/>
          <p:cNvSpPr txBox="1">
            <a:spLocks/>
          </p:cNvSpPr>
          <p:nvPr/>
        </p:nvSpPr>
        <p:spPr>
          <a:xfrm>
            <a:off x="533400" y="2724150"/>
            <a:ext cx="7010400" cy="1882922"/>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lgn="ctr">
              <a:buNone/>
            </a:pPr>
            <a:endParaRPr lang="en-US" sz="200" b="0" kern="0" dirty="0">
              <a:latin typeface="Consolas" charset="0"/>
              <a:ea typeface="Consolas" charset="0"/>
              <a:cs typeface="Consolas" charset="0"/>
            </a:endParaRPr>
          </a:p>
          <a:p>
            <a:pPr marL="0" indent="0">
              <a:buNone/>
            </a:pPr>
            <a:r>
              <a:rPr lang="en-US" sz="1500" b="0" kern="0" dirty="0" smtClean="0">
                <a:latin typeface="Consolas" charset="0"/>
                <a:ea typeface="Consolas" charset="0"/>
                <a:cs typeface="Consolas" charset="0"/>
              </a:rPr>
              <a:t> EXEC </a:t>
            </a:r>
            <a:r>
              <a:rPr lang="en-US" sz="1500" b="0" kern="0" dirty="0" err="1" smtClean="0">
                <a:latin typeface="Consolas" charset="0"/>
                <a:ea typeface="Consolas" charset="0"/>
                <a:cs typeface="Consolas" charset="0"/>
              </a:rPr>
              <a:t>sys.sp_configure</a:t>
            </a:r>
            <a:r>
              <a:rPr lang="en-US" sz="1500" b="0" kern="0" dirty="0" smtClean="0">
                <a:latin typeface="Consolas" charset="0"/>
                <a:ea typeface="Consolas" charset="0"/>
                <a:cs typeface="Consolas" charset="0"/>
              </a:rPr>
              <a:t> 'remote data archive', 1;</a:t>
            </a:r>
            <a:r>
              <a:rPr lang="en-US" sz="1500" b="0" kern="0" dirty="0">
                <a:latin typeface="Consolas" charset="0"/>
                <a:ea typeface="Consolas" charset="0"/>
                <a:cs typeface="Consolas" charset="0"/>
              </a:rPr>
              <a:t/>
            </a:r>
            <a:br>
              <a:rPr lang="en-US" sz="1500" b="0" kern="0" dirty="0">
                <a:latin typeface="Consolas" charset="0"/>
                <a:ea typeface="Consolas" charset="0"/>
                <a:cs typeface="Consolas" charset="0"/>
              </a:rPr>
            </a:br>
            <a:r>
              <a:rPr lang="en-US" sz="1500" b="0" kern="0" dirty="0" smtClean="0">
                <a:latin typeface="Consolas" charset="0"/>
                <a:ea typeface="Consolas" charset="0"/>
                <a:cs typeface="Consolas" charset="0"/>
              </a:rPr>
              <a:t> RECONFIGURE WITH OVERRIDE;</a:t>
            </a:r>
            <a:br>
              <a:rPr lang="en-US" sz="1500" b="0" kern="0" dirty="0" smtClean="0">
                <a:latin typeface="Consolas" charset="0"/>
                <a:ea typeface="Consolas" charset="0"/>
                <a:cs typeface="Consolas" charset="0"/>
              </a:rPr>
            </a:br>
            <a:r>
              <a:rPr lang="en-US" sz="800" b="0" kern="0" dirty="0" smtClean="0">
                <a:latin typeface="Consolas" charset="0"/>
                <a:ea typeface="Consolas" charset="0"/>
                <a:cs typeface="Consolas" charset="0"/>
              </a:rPr>
              <a:t/>
            </a:r>
            <a:br>
              <a:rPr lang="en-US" sz="8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ALTER DATABASE </a:t>
            </a:r>
            <a:r>
              <a:rPr lang="is-IS" sz="1500" b="0" kern="0" dirty="0" smtClean="0">
                <a:latin typeface="Consolas" charset="0"/>
                <a:ea typeface="Consolas" charset="0"/>
                <a:cs typeface="Consolas" charset="0"/>
              </a:rPr>
              <a:t>…</a:t>
            </a:r>
            <a:r>
              <a:rPr lang="en-US" sz="1500" b="0" kern="0" dirty="0" smtClean="0">
                <a:latin typeface="Consolas" charset="0"/>
                <a:ea typeface="Consolas" charset="0"/>
                <a:cs typeface="Consolas" charset="0"/>
              </a:rPr>
              <a:t> SET REMOTE_DATA_ARCHIVE = ON (WITH credential);</a:t>
            </a:r>
          </a:p>
          <a:p>
            <a:pPr marL="0" indent="0">
              <a:buNone/>
            </a:pPr>
            <a:r>
              <a:rPr lang="en-US" sz="800" b="0" kern="0" dirty="0" smtClean="0">
                <a:latin typeface="Consolas" charset="0"/>
                <a:ea typeface="Consolas" charset="0"/>
                <a:cs typeface="Consolas" charset="0"/>
              </a:rPr>
              <a:t/>
            </a:r>
            <a:br>
              <a:rPr lang="en-US" sz="800" b="0" kern="0" dirty="0" smtClean="0">
                <a:latin typeface="Consolas" charset="0"/>
                <a:ea typeface="Consolas" charset="0"/>
                <a:cs typeface="Consolas" charset="0"/>
              </a:rPr>
            </a:br>
            <a:r>
              <a:rPr lang="en-US" sz="1500" b="0" kern="0" dirty="0" smtClean="0">
                <a:latin typeface="Consolas" charset="0"/>
                <a:ea typeface="Consolas" charset="0"/>
                <a:cs typeface="Consolas" charset="0"/>
              </a:rPr>
              <a:t> ALTER TABLE </a:t>
            </a:r>
            <a:r>
              <a:rPr lang="is-IS" sz="1500" b="0" kern="0" dirty="0" smtClean="0">
                <a:latin typeface="Consolas" charset="0"/>
                <a:ea typeface="Consolas" charset="0"/>
                <a:cs typeface="Consolas" charset="0"/>
              </a:rPr>
              <a:t>… SET (REMOTE_DATA_ARCHIVE = ON (</a:t>
            </a:r>
            <a:br>
              <a:rPr lang="is-IS" sz="1500" b="0" kern="0" dirty="0" smtClean="0">
                <a:latin typeface="Consolas" charset="0"/>
                <a:ea typeface="Consolas" charset="0"/>
                <a:cs typeface="Consolas" charset="0"/>
              </a:rPr>
            </a:br>
            <a:r>
              <a:rPr lang="is-IS" sz="1500" b="0" kern="0" dirty="0" smtClean="0">
                <a:latin typeface="Consolas" charset="0"/>
                <a:ea typeface="Consolas" charset="0"/>
                <a:cs typeface="Consolas" charset="0"/>
              </a:rPr>
              <a:t>   FILTER_PREDICATE = dbo.StretchPredicate_iTVF(column),</a:t>
            </a:r>
            <a:br>
              <a:rPr lang="is-IS" sz="1500" b="0" kern="0" dirty="0" smtClean="0">
                <a:latin typeface="Consolas" charset="0"/>
                <a:ea typeface="Consolas" charset="0"/>
                <a:cs typeface="Consolas" charset="0"/>
              </a:rPr>
            </a:br>
            <a:r>
              <a:rPr lang="is-IS" sz="1500" b="0" kern="0" dirty="0" smtClean="0">
                <a:latin typeface="Consolas" charset="0"/>
                <a:ea typeface="Consolas" charset="0"/>
                <a:cs typeface="Consolas" charset="0"/>
              </a:rPr>
              <a:t>   MIGRATION_STATE = OUTBOUND</a:t>
            </a:r>
            <a:r>
              <a:rPr lang="is-IS" sz="1500" b="0" kern="0" dirty="0" smtClean="0">
                <a:latin typeface="Consolas" charset="0"/>
                <a:ea typeface="Consolas" charset="0"/>
                <a:cs typeface="Consolas" charset="0"/>
              </a:rPr>
              <a:t>));</a:t>
            </a:r>
            <a:endParaRPr lang="en-US" sz="1500" b="0" kern="0" dirty="0">
              <a:latin typeface="Consolas" charset="0"/>
              <a:ea typeface="Consolas" charset="0"/>
              <a:cs typeface="Consolas" charset="0"/>
            </a:endParaRPr>
          </a:p>
        </p:txBody>
      </p:sp>
    </p:spTree>
    <p:extLst>
      <p:ext uri="{BB962C8B-B14F-4D97-AF65-F5344CB8AC3E}">
        <p14:creationId xmlns:p14="http://schemas.microsoft.com/office/powerpoint/2010/main" val="87816711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accent1"/>
                </a:solidFill>
              </a:rPr>
              <a:t>Availability Group Enhancements</a:t>
            </a:r>
            <a:endParaRPr lang="en-US" sz="2400" dirty="0">
              <a:solidFill>
                <a:schemeClr val="accent1"/>
              </a:solidFill>
            </a:endParaRPr>
          </a:p>
        </p:txBody>
      </p:sp>
      <p:sp>
        <p:nvSpPr>
          <p:cNvPr id="6" name="Text Placeholder 5"/>
          <p:cNvSpPr>
            <a:spLocks noGrp="1"/>
          </p:cNvSpPr>
          <p:nvPr>
            <p:ph idx="1"/>
          </p:nvPr>
        </p:nvSpPr>
        <p:spPr/>
        <p:txBody>
          <a:bodyPr/>
          <a:lstStyle/>
          <a:p>
            <a:r>
              <a:rPr lang="en-US" b="0" dirty="0" smtClean="0"/>
              <a:t>Failover on database-level events/health</a:t>
            </a:r>
          </a:p>
          <a:p>
            <a:r>
              <a:rPr lang="en-US" b="0" dirty="0" smtClean="0"/>
              <a:t>DTC support (cross-server)</a:t>
            </a:r>
          </a:p>
          <a:p>
            <a:r>
              <a:rPr lang="en-US" b="0" dirty="0" smtClean="0"/>
              <a:t>Fully-supported Group Managed Service Accounts</a:t>
            </a:r>
          </a:p>
          <a:p>
            <a:r>
              <a:rPr lang="en-US" b="0" dirty="0" smtClean="0"/>
              <a:t>Load balancing for readable </a:t>
            </a:r>
            <a:r>
              <a:rPr lang="en-US" b="0" dirty="0" err="1" smtClean="0"/>
              <a:t>secondaries</a:t>
            </a:r>
            <a:endParaRPr lang="en-US" b="0" dirty="0" smtClean="0"/>
          </a:p>
          <a:p>
            <a:r>
              <a:rPr lang="en-US" b="0" dirty="0" smtClean="0"/>
              <a:t>More automatic failover </a:t>
            </a:r>
            <a:r>
              <a:rPr lang="en-US" b="0" dirty="0" err="1" smtClean="0"/>
              <a:t>secondaries</a:t>
            </a:r>
            <a:endParaRPr lang="en-US" b="0" dirty="0" smtClean="0"/>
          </a:p>
          <a:p>
            <a:r>
              <a:rPr lang="en-US" b="0" dirty="0" smtClean="0"/>
              <a:t>Better log throughput</a:t>
            </a:r>
          </a:p>
          <a:p>
            <a:r>
              <a:rPr lang="en-US" b="0" dirty="0" smtClean="0"/>
              <a:t>Basic AGs for Standard Edition</a:t>
            </a:r>
          </a:p>
          <a:p>
            <a:r>
              <a:rPr lang="en-US" b="0" dirty="0" err="1" smtClean="0"/>
              <a:t>Domainless</a:t>
            </a:r>
            <a:r>
              <a:rPr lang="en-US" b="0" dirty="0" smtClean="0"/>
              <a:t> AGs (WS2016)</a:t>
            </a:r>
          </a:p>
        </p:txBody>
      </p:sp>
      <p:sp>
        <p:nvSpPr>
          <p:cNvPr id="2" name="TextBox 1"/>
          <p:cNvSpPr txBox="1"/>
          <p:nvPr/>
        </p:nvSpPr>
        <p:spPr bwMode="auto">
          <a:xfrm>
            <a:off x="9695329" y="1048871"/>
            <a:ext cx="184731" cy="369332"/>
          </a:xfrm>
          <a:prstGeom prst="rect">
            <a:avLst/>
          </a:prstGeom>
          <a:noFill/>
          <a:ln w="9525">
            <a:noFill/>
            <a:miter lim="800000"/>
            <a:headEnd/>
            <a:tailEnd/>
          </a:ln>
        </p:spPr>
        <p:txBody>
          <a:bodyPr wrap="none" rtlCol="0">
            <a:spAutoFit/>
          </a:bodyPr>
          <a:lstStyle/>
          <a:p>
            <a:endParaRPr lang="en-US" sz="1800" dirty="0">
              <a:solidFill>
                <a:srgbClr val="002060"/>
              </a:solidFill>
              <a:latin typeface="Tekton Pro" pitchFamily="34" charset="0"/>
            </a:endParaRPr>
          </a:p>
        </p:txBody>
      </p:sp>
    </p:spTree>
    <p:extLst>
      <p:ext uri="{BB962C8B-B14F-4D97-AF65-F5344CB8AC3E}">
        <p14:creationId xmlns:p14="http://schemas.microsoft.com/office/powerpoint/2010/main" val="1722348873"/>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Service Broker Enhancements</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Can now rebuild &amp; reorganize queues</a:t>
            </a:r>
            <a:endParaRPr lang="en-US" sz="2200" dirty="0" smtClean="0"/>
          </a:p>
          <a:p>
            <a:pPr lvl="1"/>
            <a:r>
              <a:rPr lang="en-US" dirty="0" smtClean="0"/>
              <a:t>Can also move queue to a new </a:t>
            </a:r>
            <a:r>
              <a:rPr lang="en-US" dirty="0" err="1" smtClean="0"/>
              <a:t>filegroup</a:t>
            </a:r>
            <a:endParaRPr lang="en-US" dirty="0" smtClean="0"/>
          </a:p>
        </p:txBody>
      </p:sp>
      <p:sp>
        <p:nvSpPr>
          <p:cNvPr id="5" name="Text Placeholder 4"/>
          <p:cNvSpPr txBox="1">
            <a:spLocks/>
          </p:cNvSpPr>
          <p:nvPr/>
        </p:nvSpPr>
        <p:spPr>
          <a:xfrm>
            <a:off x="1295400" y="2571750"/>
            <a:ext cx="6019800" cy="15240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lgn="ctr">
              <a:buNone/>
            </a:pPr>
            <a:endParaRPr lang="en-US" sz="900" b="0" kern="0" dirty="0">
              <a:latin typeface="Consolas" charset="0"/>
              <a:ea typeface="Consolas" charset="0"/>
              <a:cs typeface="Consolas" charset="0"/>
            </a:endParaRPr>
          </a:p>
          <a:p>
            <a:pPr marL="0" indent="0">
              <a:buNone/>
            </a:pPr>
            <a:r>
              <a:rPr lang="en-US" sz="1500" b="0" dirty="0" smtClean="0">
                <a:latin typeface="Consolas" charset="0"/>
                <a:ea typeface="Consolas" charset="0"/>
                <a:cs typeface="Consolas" charset="0"/>
              </a:rPr>
              <a:t>  ALTER </a:t>
            </a:r>
            <a:r>
              <a:rPr lang="en-US" sz="1500" b="0" dirty="0">
                <a:latin typeface="Consolas" charset="0"/>
                <a:ea typeface="Consolas" charset="0"/>
                <a:cs typeface="Consolas" charset="0"/>
              </a:rPr>
              <a:t>QUEUE </a:t>
            </a:r>
            <a:r>
              <a:rPr lang="en-US" sz="1500" b="0" dirty="0" err="1">
                <a:latin typeface="Consolas" charset="0"/>
                <a:ea typeface="Consolas" charset="0"/>
                <a:cs typeface="Consolas" charset="0"/>
              </a:rPr>
              <a:t>dbo.myQueue</a:t>
            </a:r>
            <a:r>
              <a:rPr lang="en-US" sz="1500" b="0" dirty="0">
                <a:latin typeface="Consolas" charset="0"/>
                <a:ea typeface="Consolas" charset="0"/>
                <a:cs typeface="Consolas" charset="0"/>
              </a:rPr>
              <a:t> REORGANIZE</a:t>
            </a:r>
            <a:r>
              <a:rPr lang="en-US" sz="1500" b="0" dirty="0" smtClean="0">
                <a:latin typeface="Consolas" charset="0"/>
                <a:ea typeface="Consolas" charset="0"/>
                <a:cs typeface="Consolas" charset="0"/>
              </a:rPr>
              <a:t>;</a:t>
            </a:r>
          </a:p>
          <a:p>
            <a:pPr marL="0" indent="0">
              <a:buNone/>
            </a:pPr>
            <a:r>
              <a:rPr lang="en-US" sz="800" b="0" dirty="0" smtClean="0">
                <a:latin typeface="Consolas" charset="0"/>
                <a:ea typeface="Consolas" charset="0"/>
                <a:cs typeface="Consolas" charset="0"/>
              </a:rPr>
              <a:t> </a:t>
            </a:r>
          </a:p>
          <a:p>
            <a:pPr marL="0" indent="0">
              <a:buNone/>
            </a:pPr>
            <a:r>
              <a:rPr lang="en-US" sz="1500" b="0" dirty="0">
                <a:latin typeface="Consolas" charset="0"/>
                <a:ea typeface="Consolas" charset="0"/>
                <a:cs typeface="Consolas" charset="0"/>
              </a:rPr>
              <a:t> </a:t>
            </a:r>
            <a:r>
              <a:rPr lang="en-US" sz="1500" b="0" dirty="0" smtClean="0">
                <a:latin typeface="Consolas" charset="0"/>
                <a:ea typeface="Consolas" charset="0"/>
                <a:cs typeface="Consolas" charset="0"/>
              </a:rPr>
              <a:t> ALTER </a:t>
            </a:r>
            <a:r>
              <a:rPr lang="en-US" sz="1500" b="0" dirty="0">
                <a:latin typeface="Consolas" charset="0"/>
                <a:ea typeface="Consolas" charset="0"/>
                <a:cs typeface="Consolas" charset="0"/>
              </a:rPr>
              <a:t>QUEUE </a:t>
            </a:r>
            <a:r>
              <a:rPr lang="en-US" sz="1500" b="0" dirty="0" err="1">
                <a:latin typeface="Consolas" charset="0"/>
                <a:ea typeface="Consolas" charset="0"/>
                <a:cs typeface="Consolas" charset="0"/>
              </a:rPr>
              <a:t>dbo.myQueue</a:t>
            </a:r>
            <a:r>
              <a:rPr lang="en-US" sz="1500" b="0" dirty="0">
                <a:latin typeface="Consolas" charset="0"/>
                <a:ea typeface="Consolas" charset="0"/>
                <a:cs typeface="Consolas" charset="0"/>
              </a:rPr>
              <a:t> </a:t>
            </a:r>
            <a:r>
              <a:rPr lang="en-US" sz="1500" b="0" dirty="0" smtClean="0">
                <a:latin typeface="Consolas" charset="0"/>
                <a:ea typeface="Consolas" charset="0"/>
                <a:cs typeface="Consolas" charset="0"/>
              </a:rPr>
              <a:t>REBUILD;</a:t>
            </a:r>
          </a:p>
          <a:p>
            <a:pPr marL="0" indent="0">
              <a:buNone/>
            </a:pPr>
            <a:endParaRPr lang="en-US" sz="800" b="0" dirty="0">
              <a:latin typeface="Consolas" charset="0"/>
              <a:ea typeface="Consolas" charset="0"/>
              <a:cs typeface="Consolas" charset="0"/>
            </a:endParaRPr>
          </a:p>
          <a:p>
            <a:pPr marL="0" indent="0">
              <a:buNone/>
            </a:pPr>
            <a:r>
              <a:rPr lang="en-US" sz="1500" b="0" dirty="0" smtClean="0">
                <a:latin typeface="Consolas" charset="0"/>
                <a:ea typeface="Consolas" charset="0"/>
                <a:cs typeface="Consolas" charset="0"/>
              </a:rPr>
              <a:t>  ALTER </a:t>
            </a:r>
            <a:r>
              <a:rPr lang="en-US" sz="1500" b="0" dirty="0">
                <a:latin typeface="Consolas" charset="0"/>
                <a:ea typeface="Consolas" charset="0"/>
                <a:cs typeface="Consolas" charset="0"/>
              </a:rPr>
              <a:t>QUEUE </a:t>
            </a:r>
            <a:r>
              <a:rPr lang="en-US" sz="1500" b="0" dirty="0" err="1" smtClean="0">
                <a:latin typeface="Consolas" charset="0"/>
                <a:ea typeface="Consolas" charset="0"/>
                <a:cs typeface="Consolas" charset="0"/>
              </a:rPr>
              <a:t>dbo.myQueue</a:t>
            </a:r>
            <a:r>
              <a:rPr lang="en-US" sz="1500" b="0" dirty="0" smtClean="0">
                <a:latin typeface="Consolas" charset="0"/>
                <a:ea typeface="Consolas" charset="0"/>
                <a:cs typeface="Consolas" charset="0"/>
              </a:rPr>
              <a:t> MOVE TO [</a:t>
            </a:r>
            <a:r>
              <a:rPr lang="en-US" sz="1500" b="0" dirty="0" err="1" smtClean="0">
                <a:latin typeface="Consolas" charset="0"/>
                <a:ea typeface="Consolas" charset="0"/>
                <a:cs typeface="Consolas" charset="0"/>
              </a:rPr>
              <a:t>OtherFilegroup</a:t>
            </a:r>
            <a:r>
              <a:rPr lang="en-US" sz="1500" b="0" dirty="0" smtClean="0">
                <a:latin typeface="Consolas" charset="0"/>
                <a:ea typeface="Consolas" charset="0"/>
                <a:cs typeface="Consolas" charset="0"/>
              </a:rPr>
              <a:t>];</a:t>
            </a:r>
            <a:endParaRPr lang="en-US" sz="1500" b="0" kern="0" dirty="0">
              <a:latin typeface="Consolas" charset="0"/>
              <a:ea typeface="Consolas" charset="0"/>
              <a:cs typeface="Consolas" charset="0"/>
            </a:endParaRPr>
          </a:p>
        </p:txBody>
      </p:sp>
    </p:spTree>
    <p:extLst>
      <p:ext uri="{BB962C8B-B14F-4D97-AF65-F5344CB8AC3E}">
        <p14:creationId xmlns:p14="http://schemas.microsoft.com/office/powerpoint/2010/main" val="185514288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DROP IF EXISTS</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lstStyle/>
          <a:p>
            <a:r>
              <a:rPr lang="en-US" sz="2200" dirty="0" smtClean="0"/>
              <a:t>Again, simplify code deployment</a:t>
            </a:r>
          </a:p>
          <a:p>
            <a:pPr lvl="1"/>
            <a:r>
              <a:rPr lang="en-US" sz="2000" dirty="0" smtClean="0"/>
              <a:t>Tables, views, procedures, columns, schemas, synonyms, etc.</a:t>
            </a:r>
            <a:br>
              <a:rPr lang="en-US" sz="2000" dirty="0" smtClean="0"/>
            </a:br>
            <a:endParaRPr lang="en-US" sz="2000" dirty="0" smtClean="0"/>
          </a:p>
          <a:p>
            <a:endParaRPr lang="en-US" dirty="0" smtClean="0"/>
          </a:p>
          <a:p>
            <a:endParaRPr lang="en-US" dirty="0"/>
          </a:p>
          <a:p>
            <a:endParaRPr lang="en-US" dirty="0" smtClean="0"/>
          </a:p>
          <a:p>
            <a:pPr lvl="1"/>
            <a:endParaRPr lang="en-US" dirty="0" smtClean="0"/>
          </a:p>
        </p:txBody>
      </p:sp>
      <p:sp>
        <p:nvSpPr>
          <p:cNvPr id="5" name="Text Placeholder 4"/>
          <p:cNvSpPr txBox="1">
            <a:spLocks/>
          </p:cNvSpPr>
          <p:nvPr/>
        </p:nvSpPr>
        <p:spPr>
          <a:xfrm>
            <a:off x="1295400" y="2571750"/>
            <a:ext cx="6019800" cy="83820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endParaRPr lang="en-US" sz="1400" kern="0" dirty="0" smtClean="0">
              <a:latin typeface="Lucida Console" panose="020B0609040504020204" pitchFamily="49" charset="0"/>
            </a:endParaRPr>
          </a:p>
          <a:p>
            <a:pPr marL="0" indent="0" algn="ctr">
              <a:buNone/>
            </a:pPr>
            <a:r>
              <a:rPr lang="en-US" sz="1500" b="0" kern="0" dirty="0" smtClean="0">
                <a:latin typeface="Consolas" charset="0"/>
                <a:ea typeface="Consolas" charset="0"/>
                <a:cs typeface="Consolas" charset="0"/>
              </a:rPr>
              <a:t>DROP DATABASE IF EXISTS </a:t>
            </a:r>
            <a:r>
              <a:rPr lang="en-US" sz="1500" b="0" kern="0" dirty="0" err="1" smtClean="0">
                <a:latin typeface="Consolas" charset="0"/>
                <a:ea typeface="Consolas" charset="0"/>
                <a:cs typeface="Consolas" charset="0"/>
              </a:rPr>
              <a:t>databasename</a:t>
            </a:r>
            <a:r>
              <a:rPr lang="en-US" sz="1500" b="0" kern="0" dirty="0" smtClean="0">
                <a:latin typeface="Consolas" charset="0"/>
                <a:ea typeface="Consolas" charset="0"/>
                <a:cs typeface="Consolas" charset="0"/>
              </a:rPr>
              <a:t>;</a:t>
            </a:r>
            <a:endParaRPr lang="en-US" sz="1500" b="0" kern="0" dirty="0">
              <a:latin typeface="Consolas" charset="0"/>
              <a:ea typeface="Consolas" charset="0"/>
              <a:cs typeface="Consolas" charset="0"/>
            </a:endParaRPr>
          </a:p>
        </p:txBody>
      </p:sp>
    </p:spTree>
    <p:extLst>
      <p:ext uri="{BB962C8B-B14F-4D97-AF65-F5344CB8AC3E}">
        <p14:creationId xmlns:p14="http://schemas.microsoft.com/office/powerpoint/2010/main" val="59695977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Administration</a:t>
            </a:r>
            <a:br>
              <a:rPr lang="en-US" dirty="0" smtClean="0"/>
            </a:br>
            <a:r>
              <a:rPr lang="en-US" sz="2400" dirty="0" smtClean="0">
                <a:solidFill>
                  <a:schemeClr val="tx1">
                    <a:lumMod val="50000"/>
                    <a:lumOff val="50000"/>
                  </a:schemeClr>
                </a:solidFill>
              </a:rPr>
              <a:t>ALTER / TRUNCATE</a:t>
            </a:r>
            <a:endParaRPr lang="en-US" sz="2400" dirty="0">
              <a:solidFill>
                <a:schemeClr val="tx1">
                  <a:lumMod val="50000"/>
                  <a:lumOff val="50000"/>
                </a:schemeClr>
              </a:solidFill>
            </a:endParaRPr>
          </a:p>
        </p:txBody>
      </p:sp>
      <p:sp>
        <p:nvSpPr>
          <p:cNvPr id="6" name="Text Placeholder 5"/>
          <p:cNvSpPr>
            <a:spLocks noGrp="1"/>
          </p:cNvSpPr>
          <p:nvPr>
            <p:ph idx="1"/>
          </p:nvPr>
        </p:nvSpPr>
        <p:spPr/>
        <p:txBody>
          <a:bodyPr>
            <a:normAutofit/>
          </a:bodyPr>
          <a:lstStyle/>
          <a:p>
            <a:pPr marL="342900" indent="-342900">
              <a:buFont typeface="Wingdings" charset="2"/>
              <a:buChar char="§"/>
            </a:pPr>
            <a:r>
              <a:rPr lang="en-US" sz="2200" dirty="0" smtClean="0"/>
              <a:t>ALTER COLUMN now supports ONLINE</a:t>
            </a:r>
          </a:p>
          <a:p>
            <a:pPr marL="342900" indent="-342900">
              <a:buFont typeface="Wingdings" charset="2"/>
              <a:buChar char="§"/>
            </a:pPr>
            <a:r>
              <a:rPr lang="en-US" sz="2200" dirty="0" smtClean="0"/>
              <a:t>TRUNCATE WITH PARTITIONS</a:t>
            </a:r>
          </a:p>
        </p:txBody>
      </p:sp>
      <p:sp>
        <p:nvSpPr>
          <p:cNvPr id="5" name="Text Placeholder 4"/>
          <p:cNvSpPr txBox="1">
            <a:spLocks/>
          </p:cNvSpPr>
          <p:nvPr/>
        </p:nvSpPr>
        <p:spPr>
          <a:xfrm>
            <a:off x="685800" y="2495550"/>
            <a:ext cx="5791200" cy="1885950"/>
          </a:xfrm>
          <a:prstGeom prst="rect">
            <a:avLst/>
          </a:prstGeom>
          <a:solidFill>
            <a:schemeClr val="tx2">
              <a:lumMod val="20000"/>
              <a:lumOff val="80000"/>
              <a:alpha val="29000"/>
            </a:schemeClr>
          </a:solidFill>
        </p:spPr>
        <p:txBody>
          <a:bodyPr/>
          <a:lstStyle>
            <a:lvl1pPr marL="342892" indent="-342892" algn="l" defTabSz="-13872816" rtl="0" eaLnBrk="1" fontAlgn="base" hangingPunct="1">
              <a:spcBef>
                <a:spcPts val="3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31" indent="-285743" algn="l" defTabSz="-13872816" rtl="0" eaLnBrk="1" fontAlgn="base" hangingPunct="1">
              <a:spcBef>
                <a:spcPts val="300"/>
              </a:spcBef>
              <a:spcAft>
                <a:spcPct val="0"/>
              </a:spcAft>
              <a:buSzPct val="50000"/>
              <a:buFont typeface="Wingdings" pitchFamily="2" charset="2"/>
              <a:buChar char="o"/>
              <a:defRPr sz="1800">
                <a:solidFill>
                  <a:schemeClr val="tx1"/>
                </a:solidFill>
                <a:latin typeface="Calibri Light" pitchFamily="34" charset="0"/>
                <a:cs typeface="Segoe UI" pitchFamily="34" charset="0"/>
              </a:defRPr>
            </a:lvl2pPr>
            <a:lvl3pPr marL="1142972" indent="-228594" algn="l" defTabSz="-13872816" rtl="0" eaLnBrk="1" fontAlgn="base" hangingPunct="1">
              <a:spcBef>
                <a:spcPts val="3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160" indent="-228594" algn="l" defTabSz="-13872816" rtl="0" eaLnBrk="1" fontAlgn="base" hangingPunct="1">
              <a:spcBef>
                <a:spcPts val="3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348" indent="-228594" algn="l" defTabSz="-13872816" rtl="0" eaLnBrk="1" fontAlgn="base" hangingPunct="1">
              <a:spcBef>
                <a:spcPts val="3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537"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726"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8915"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103" indent="-228594"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endParaRPr lang="en-US" sz="1400" kern="0" dirty="0" smtClean="0">
              <a:latin typeface="Lucida Console" panose="020B0609040504020204" pitchFamily="49" charset="0"/>
            </a:endParaRPr>
          </a:p>
          <a:p>
            <a:pPr marL="0" indent="0">
              <a:buNone/>
            </a:pPr>
            <a:r>
              <a:rPr lang="en-US" sz="1500" b="0" kern="0" dirty="0" smtClean="0">
                <a:latin typeface="Consolas" charset="0"/>
                <a:ea typeface="Consolas" charset="0"/>
                <a:cs typeface="Consolas" charset="0"/>
              </a:rPr>
              <a:t>  ALTER TABLE </a:t>
            </a:r>
            <a:r>
              <a:rPr lang="en-US" sz="1500" b="0" kern="0" dirty="0" err="1" smtClean="0">
                <a:latin typeface="Consolas" charset="0"/>
                <a:ea typeface="Consolas" charset="0"/>
                <a:cs typeface="Consolas" charset="0"/>
              </a:rPr>
              <a:t>dbo.table</a:t>
            </a:r>
            <a:r>
              <a:rPr lang="en-US" sz="1500" b="0" kern="0" dirty="0" smtClean="0">
                <a:latin typeface="Consolas" charset="0"/>
                <a:ea typeface="Consolas" charset="0"/>
                <a:cs typeface="Consolas" charset="0"/>
              </a:rPr>
              <a:t> ALTER COLUMN col [type]</a:t>
            </a:r>
          </a:p>
          <a:p>
            <a:pPr marL="0" indent="0">
              <a:buNone/>
            </a:pPr>
            <a:r>
              <a:rPr lang="en-US" sz="1500" b="0" kern="0" dirty="0" smtClean="0">
                <a:latin typeface="Consolas" charset="0"/>
                <a:ea typeface="Consolas" charset="0"/>
                <a:cs typeface="Consolas" charset="0"/>
              </a:rPr>
              <a:t>    WITH (ONLINE = ON);</a:t>
            </a:r>
          </a:p>
          <a:p>
            <a:pPr marL="0" indent="0">
              <a:buNone/>
            </a:pPr>
            <a:endParaRPr lang="en-US" sz="1500" b="0" kern="0" dirty="0">
              <a:latin typeface="Consolas" charset="0"/>
              <a:ea typeface="Consolas" charset="0"/>
              <a:cs typeface="Consolas" charset="0"/>
            </a:endParaRPr>
          </a:p>
          <a:p>
            <a:pPr marL="0" indent="0">
              <a:buNone/>
            </a:pPr>
            <a:r>
              <a:rPr lang="en-US" sz="1500" b="0" kern="0" dirty="0" smtClean="0">
                <a:latin typeface="Consolas" charset="0"/>
                <a:ea typeface="Consolas" charset="0"/>
                <a:cs typeface="Consolas" charset="0"/>
              </a:rPr>
              <a:t>  TRUNCATE TABLE </a:t>
            </a:r>
            <a:r>
              <a:rPr lang="en-US" sz="1500" b="0" kern="0" dirty="0" err="1" smtClean="0">
                <a:latin typeface="Consolas" charset="0"/>
                <a:ea typeface="Consolas" charset="0"/>
                <a:cs typeface="Consolas" charset="0"/>
              </a:rPr>
              <a:t>dbo.PartitionedTable</a:t>
            </a:r>
            <a:endParaRPr lang="en-US" sz="1500" b="0" kern="0" dirty="0" smtClean="0">
              <a:latin typeface="Consolas" charset="0"/>
              <a:ea typeface="Consolas" charset="0"/>
              <a:cs typeface="Consolas" charset="0"/>
            </a:endParaRPr>
          </a:p>
          <a:p>
            <a:pPr marL="0" indent="0">
              <a:buNone/>
            </a:pPr>
            <a:r>
              <a:rPr lang="en-US" sz="1500" b="0" kern="0" dirty="0">
                <a:latin typeface="Consolas" charset="0"/>
                <a:ea typeface="Consolas" charset="0"/>
                <a:cs typeface="Consolas" charset="0"/>
              </a:rPr>
              <a:t> </a:t>
            </a:r>
            <a:r>
              <a:rPr lang="en-US" sz="1500" b="0" kern="0" dirty="0" smtClean="0">
                <a:latin typeface="Consolas" charset="0"/>
                <a:ea typeface="Consolas" charset="0"/>
                <a:cs typeface="Consolas" charset="0"/>
              </a:rPr>
              <a:t>   WITH (PARTITIONS (1, 5, 7 TO 9));</a:t>
            </a:r>
            <a:endParaRPr lang="en-US" sz="1500" b="0" kern="0" dirty="0">
              <a:latin typeface="Consolas" charset="0"/>
              <a:ea typeface="Consolas" charset="0"/>
              <a:cs typeface="Consolas" charset="0"/>
            </a:endParaRPr>
          </a:p>
        </p:txBody>
      </p:sp>
    </p:spTree>
    <p:extLst>
      <p:ext uri="{BB962C8B-B14F-4D97-AF65-F5344CB8AC3E}">
        <p14:creationId xmlns:p14="http://schemas.microsoft.com/office/powerpoint/2010/main" val="7221355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SQLintersec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entryOn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A7A9AC"/>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entryOneWebinar" id="{0B4933B8-08C1-624A-BEE8-BF9DA6A5F807}" vid="{4D06800D-A17A-C540-9647-08DEA75A1B26}"/>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865B9DCC8F7FB4A82840FBDE1FC983A" ma:contentTypeVersion="0" ma:contentTypeDescription="Create a new document." ma:contentTypeScope="" ma:versionID="ecd0916681f32cda70880b341f4a891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685463B-57CE-4CE4-B1CF-FE44EB79BFA3}">
  <ds:schemaRefs>
    <ds:schemaRef ds:uri="http://schemas.microsoft.com/sharepoint/v3/contenttype/forms"/>
  </ds:schemaRefs>
</ds:datastoreItem>
</file>

<file path=customXml/itemProps2.xml><?xml version="1.0" encoding="utf-8"?>
<ds:datastoreItem xmlns:ds="http://schemas.openxmlformats.org/officeDocument/2006/customXml" ds:itemID="{2D498799-B0FC-4B7A-8396-BFC34D805990}">
  <ds:schemaRefs>
    <ds:schemaRef ds:uri="http://purl.org/dc/dcmitype/"/>
    <ds:schemaRef ds:uri="http://schemas.openxmlformats.org/package/2006/metadata/core-properties"/>
    <ds:schemaRef ds:uri="http://purl.org/dc/elements/1.1/"/>
    <ds:schemaRef ds:uri="http://schemas.microsoft.com/office/2006/metadata/properties"/>
    <ds:schemaRef ds:uri="http://schemas.microsoft.com/office/2006/documentManagement/types"/>
    <ds:schemaRef ds:uri="http://www.w3.org/XML/1998/namespace"/>
    <ds:schemaRef ds:uri="http://purl.org/dc/terms/"/>
  </ds:schemaRefs>
</ds:datastoreItem>
</file>

<file path=customXml/itemProps3.xml><?xml version="1.0" encoding="utf-8"?>
<ds:datastoreItem xmlns:ds="http://schemas.openxmlformats.org/officeDocument/2006/customXml" ds:itemID="{1DEB1AF8-B785-4B22-89EC-168618F34A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39495</TotalTime>
  <Words>1650</Words>
  <Application>Microsoft Macintosh PowerPoint</Application>
  <PresentationFormat>On-screen Show (16:9)</PresentationFormat>
  <Paragraphs>436</Paragraphs>
  <Slides>38</Slides>
  <Notes>37</Notes>
  <HiddenSlides>5</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38</vt:i4>
      </vt:variant>
    </vt:vector>
  </HeadingPairs>
  <TitlesOfParts>
    <vt:vector size="55" baseType="lpstr">
      <vt:lpstr>Calibri</vt:lpstr>
      <vt:lpstr>Calibri Light</vt:lpstr>
      <vt:lpstr>Consolas</vt:lpstr>
      <vt:lpstr>Lucida Console</vt:lpstr>
      <vt:lpstr>Mangal</vt:lpstr>
      <vt:lpstr>Myriad Pro</vt:lpstr>
      <vt:lpstr>Segoe UI</vt:lpstr>
      <vt:lpstr>Tekton Pro</vt:lpstr>
      <vt:lpstr>Ubuntu</vt:lpstr>
      <vt:lpstr>Ubuntu Light</vt:lpstr>
      <vt:lpstr>Ubuntu Mono</vt:lpstr>
      <vt:lpstr>Verdana</vt:lpstr>
      <vt:lpstr>Wingdings</vt:lpstr>
      <vt:lpstr>Arial</vt:lpstr>
      <vt:lpstr>SQLintersection</vt:lpstr>
      <vt:lpstr>SentryOne</vt:lpstr>
      <vt:lpstr>Custom Design</vt:lpstr>
      <vt:lpstr>  NEW T-SQL FEATURES  IN SQL SERVER  2016, SP1, v.Next  </vt:lpstr>
      <vt:lpstr>Who is this  Aaron Bertrand guy?</vt:lpstr>
      <vt:lpstr>Overview</vt:lpstr>
      <vt:lpstr>Administration DATABASE SCOPED CONFIGURATION</vt:lpstr>
      <vt:lpstr>Administration Stretch Database</vt:lpstr>
      <vt:lpstr>Administration Availability Group Enhancements</vt:lpstr>
      <vt:lpstr>Administration Service Broker Enhancements</vt:lpstr>
      <vt:lpstr>Administration DROP IF EXISTS</vt:lpstr>
      <vt:lpstr>Administration ALTER / TRUNCATE</vt:lpstr>
      <vt:lpstr>Administration MAXDOP for CHECKDB</vt:lpstr>
      <vt:lpstr>Administration Combine TDE &amp; Compression</vt:lpstr>
      <vt:lpstr>Administration Access Input Buffer without DBCC</vt:lpstr>
      <vt:lpstr>Administration Session-Level Wait Stats</vt:lpstr>
      <vt:lpstr>Administration Other Performance Troubleshooting</vt:lpstr>
      <vt:lpstr>Administration Query Store</vt:lpstr>
      <vt:lpstr>Administration Dynamic Data Masking</vt:lpstr>
      <vt:lpstr>Programmability SESSION_CONTEXT()</vt:lpstr>
      <vt:lpstr>Administration Row-Level Security</vt:lpstr>
      <vt:lpstr>Administration Always Encrypted</vt:lpstr>
      <vt:lpstr>Administration / Programmability Temporal Tables</vt:lpstr>
      <vt:lpstr>Programmability New Query Hints</vt:lpstr>
      <vt:lpstr>Programmability FORMATMESSAGE()</vt:lpstr>
      <vt:lpstr>Programmability DATEDIFF_BIG()</vt:lpstr>
      <vt:lpstr>Programmability AT TIME ZONE</vt:lpstr>
      <vt:lpstr>Programmability COMPRESS() / DECOMPRESS()</vt:lpstr>
      <vt:lpstr>Programmability UTF-8 Support</vt:lpstr>
      <vt:lpstr>Programmability JSON</vt:lpstr>
      <vt:lpstr>Programmability STRING_ESCAPE()</vt:lpstr>
      <vt:lpstr>Programmability STRING_SPLIT()</vt:lpstr>
      <vt:lpstr>Programmability In-Memory OLTP Enhancements</vt:lpstr>
      <vt:lpstr>Programmability Columnstore Enhancements</vt:lpstr>
      <vt:lpstr>SP1 : Administration CREATE OR ALTER</vt:lpstr>
      <vt:lpstr>SP1 : Programmability USE HINT</vt:lpstr>
      <vt:lpstr>SP1 : Administration DBCC CLONEDATABASE</vt:lpstr>
      <vt:lpstr>SP1 also adds…</vt:lpstr>
      <vt:lpstr>What’s In It For Me? Standard and Express Edition</vt:lpstr>
      <vt:lpstr>v.Next</vt:lpstr>
      <vt:lpstr>Come see SentryOne in the Expo Hall We’re giving away an Amazon Echo</vt:lpstr>
    </vt:vector>
  </TitlesOfParts>
  <Company>Microsoft</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SQLintersection Session SQL213  Session Name</dc:title>
  <dc:subject>From raw Ajax to ASP.NET</dc:subject>
  <dc:creator>Kimberly L. Tripp</dc:creator>
  <cp:lastModifiedBy>Aaron Bertrand</cp:lastModifiedBy>
  <cp:revision>187</cp:revision>
  <cp:lastPrinted>2012-12-21T20:05:00Z</cp:lastPrinted>
  <dcterms:created xsi:type="dcterms:W3CDTF">2014-10-22T19:18:01Z</dcterms:created>
  <dcterms:modified xsi:type="dcterms:W3CDTF">2017-04-06T22:35:25Z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0x0101003865B9DCC8F7FB4A82840FBDE1FC983A</vt:lpwstr>
  </property>
</Properties>
</file>