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74" r:id="rId4"/>
    <p:sldId id="257" r:id="rId5"/>
    <p:sldId id="271" r:id="rId6"/>
    <p:sldId id="259" r:id="rId7"/>
    <p:sldId id="260" r:id="rId8"/>
    <p:sldId id="258" r:id="rId9"/>
    <p:sldId id="275" r:id="rId10"/>
    <p:sldId id="263" r:id="rId11"/>
    <p:sldId id="276" r:id="rId12"/>
    <p:sldId id="261" r:id="rId13"/>
    <p:sldId id="268" r:id="rId14"/>
    <p:sldId id="269" r:id="rId15"/>
    <p:sldId id="272" r:id="rId16"/>
    <p:sldId id="267" r:id="rId17"/>
    <p:sldId id="262" r:id="rId18"/>
    <p:sldId id="265" r:id="rId19"/>
    <p:sldId id="26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41" autoAdjust="0"/>
  </p:normalViewPr>
  <p:slideViewPr>
    <p:cSldViewPr snapToGrid="0" snapToObjects="1">
      <p:cViewPr varScale="1">
        <p:scale>
          <a:sx n="76" d="100"/>
          <a:sy n="76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C877-3D39-D34C-A0AA-DD29AC72D8C9}" type="datetimeFigureOut">
              <a:rPr lang="en-US" smtClean="0"/>
              <a:t>4/16/14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EC83F-EED1-BF4E-A518-358246296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3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sqlperformance.com/2013/12/t-sql-queries/a-first-look-at-the-new-sql-server-cardinality-estimator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blogs.technet.com</a:t>
            </a:r>
            <a:r>
              <a:rPr lang="en-US" dirty="0" smtClean="0"/>
              <a:t>/b/</a:t>
            </a:r>
            <a:r>
              <a:rPr lang="en-US" dirty="0" err="1" smtClean="0"/>
              <a:t>dataplatforminsider</a:t>
            </a:r>
            <a:r>
              <a:rPr lang="en-US" dirty="0" smtClean="0"/>
              <a:t>/archive/2012/11/08/breakthrough-performance-with-in-memory-</a:t>
            </a:r>
            <a:r>
              <a:rPr lang="en-US" dirty="0" err="1" smtClean="0"/>
              <a:t>technologies.aspx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blogs.technet.com</a:t>
            </a:r>
            <a:r>
              <a:rPr lang="en-US" dirty="0" smtClean="0"/>
              <a:t>/b/</a:t>
            </a:r>
            <a:r>
              <a:rPr lang="en-US" dirty="0" err="1" smtClean="0"/>
              <a:t>dataplatforminsider</a:t>
            </a:r>
            <a:r>
              <a:rPr lang="en-US" dirty="0" smtClean="0"/>
              <a:t>/archive/2013/07/22/architectural-overview-of-sql-server-2014-s-in-memory-oltp-technology.aspx</a:t>
            </a:r>
          </a:p>
          <a:p>
            <a:endParaRPr lang="en-US" dirty="0" smtClean="0"/>
          </a:p>
          <a:p>
            <a:r>
              <a:rPr lang="en-US" dirty="0" smtClean="0"/>
              <a:t>All kinds of diagnostics</a:t>
            </a:r>
            <a:r>
              <a:rPr lang="en-US" baseline="0" dirty="0" smtClean="0"/>
              <a:t> / metadata changes: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msdn.microsoft.com</a:t>
            </a:r>
            <a:r>
              <a:rPr lang="en-US" dirty="0" smtClean="0"/>
              <a:t>/en-us/library/dn133080(v=sql.120).</a:t>
            </a:r>
            <a:r>
              <a:rPr lang="en-US" dirty="0" err="1" smtClean="0"/>
              <a:t>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8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www.nikoport.com</a:t>
            </a:r>
            <a:r>
              <a:rPr lang="en-US" dirty="0" smtClean="0"/>
              <a:t>/2013/07/05/clustered-columnstore-indexes-part-1-intro/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8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www.sqlperformance.com</a:t>
            </a:r>
            <a:r>
              <a:rPr lang="en-US" dirty="0" smtClean="0"/>
              <a:t>/2013/12/t-</a:t>
            </a:r>
            <a:r>
              <a:rPr lang="en-US" dirty="0" err="1" smtClean="0"/>
              <a:t>sql</a:t>
            </a:r>
            <a:r>
              <a:rPr lang="en-US" dirty="0" smtClean="0"/>
              <a:t>-queries/a-first-look-at-the-new-</a:t>
            </a:r>
            <a:r>
              <a:rPr lang="en-US" dirty="0" err="1" smtClean="0"/>
              <a:t>sql</a:t>
            </a:r>
            <a:r>
              <a:rPr lang="en-US" dirty="0" smtClean="0"/>
              <a:t>-server-cardinality-estimator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1200" dirty="0" smtClean="0">
                <a:hlinkClick r:id="rId3"/>
              </a:rPr>
              <a:t>http://www.sqlperformance.com/2013/12/t-sql-queries/a-first-look-at-the-new-sql-server-cardinality-estimator</a:t>
            </a:r>
            <a:endParaRPr lang="en-US" kern="120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www.brentozar.com</a:t>
            </a:r>
            <a:r>
              <a:rPr lang="en-US" dirty="0" smtClean="0"/>
              <a:t>/archive/2014/04/sql-2014-cardinality-estimator-eats-bad-tsql-breakfast/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5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blogs.msdn.com</a:t>
            </a:r>
            <a:r>
              <a:rPr lang="en-US" dirty="0" smtClean="0"/>
              <a:t>/b/</a:t>
            </a:r>
            <a:r>
              <a:rPr lang="en-US" dirty="0" err="1" smtClean="0"/>
              <a:t>psssql</a:t>
            </a:r>
            <a:r>
              <a:rPr lang="en-US" dirty="0" smtClean="0"/>
              <a:t>/archive/2014/04/09/sql-server-2014-tempdb-hidden-performance-gem.aspx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www.sqlperformance.com</a:t>
            </a:r>
            <a:r>
              <a:rPr lang="en-US" dirty="0" smtClean="0"/>
              <a:t>/2013/09/</a:t>
            </a:r>
            <a:r>
              <a:rPr lang="en-US" dirty="0" err="1" smtClean="0"/>
              <a:t>sql</a:t>
            </a:r>
            <a:r>
              <a:rPr lang="en-US" dirty="0" smtClean="0"/>
              <a:t>-indexes/partition-index-ops-sql2014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www.sqlperformance.com</a:t>
            </a:r>
            <a:r>
              <a:rPr lang="en-US" dirty="0" smtClean="0"/>
              <a:t>/2014/02/</a:t>
            </a:r>
            <a:r>
              <a:rPr lang="en-US" dirty="0" err="1" smtClean="0"/>
              <a:t>sql</a:t>
            </a:r>
            <a:r>
              <a:rPr lang="en-US" dirty="0" smtClean="0"/>
              <a:t>-statistics/2014-incremental-statistics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www.sqlperformance.com</a:t>
            </a:r>
            <a:r>
              <a:rPr lang="en-US" dirty="0" smtClean="0"/>
              <a:t>/2013/09/</a:t>
            </a:r>
            <a:r>
              <a:rPr lang="en-US" dirty="0" err="1" smtClean="0"/>
              <a:t>sql</a:t>
            </a:r>
            <a:r>
              <a:rPr lang="en-US" dirty="0" smtClean="0"/>
              <a:t>-indexes/lock-priority-sql2014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www.sqlperformance.com</a:t>
            </a:r>
            <a:r>
              <a:rPr lang="en-US" dirty="0" smtClean="0"/>
              <a:t>/2013/08/t-</a:t>
            </a:r>
            <a:r>
              <a:rPr lang="en-US" dirty="0" err="1" smtClean="0"/>
              <a:t>sql</a:t>
            </a:r>
            <a:r>
              <a:rPr lang="en-US" dirty="0" smtClean="0"/>
              <a:t>-queries/parallel-select-into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msdn.microsoft.com</a:t>
            </a:r>
            <a:r>
              <a:rPr lang="en-US" dirty="0" smtClean="0"/>
              <a:t>/en-us/library/dn133180(v=sql.120).</a:t>
            </a:r>
            <a:r>
              <a:rPr lang="en-US" dirty="0" err="1" smtClean="0"/>
              <a:t>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EC83F-EED1-BF4E-A518-3582462969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53000"/>
            <a:ext cx="36972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514600"/>
          </a:xfrm>
          <a:noFill/>
        </p:spPr>
        <p:txBody>
          <a:bodyPr anchor="b"/>
          <a:lstStyle>
            <a:lvl1pPr algn="r">
              <a:defRPr sz="3200" b="1">
                <a:solidFill>
                  <a:srgbClr val="22AFE7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124200"/>
            <a:ext cx="6400800" cy="129540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881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latin typeface="Cambria" pitchFamily="18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2138" y="6551613"/>
            <a:ext cx="36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CF3DA1-47D3-4ECF-AF30-D85A88EB0BF4}" type="slidenum">
              <a:rPr lang="en-US" altLang="en-US" sz="1200">
                <a:latin typeface="Calibri" pitchFamily="34" charset="0"/>
              </a:rPr>
              <a:pPr/>
              <a:t>‹#›</a:t>
            </a:fld>
            <a:endParaRPr lang="en-US" altLang="en-US" sz="14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0" y="6488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900">
                <a:latin typeface="Calibri" pitchFamily="34" charset="0"/>
                <a:cs typeface="Mangal" pitchFamily="18" charset="0"/>
              </a:rPr>
              <a:t>© SQLintersection. All rights reserved.</a:t>
            </a:r>
          </a:p>
          <a:p>
            <a:pPr algn="r"/>
            <a:r>
              <a:rPr lang="en-US" altLang="en-US" sz="900" u="sng">
                <a:latin typeface="Calibri" pitchFamily="34" charset="0"/>
                <a:cs typeface="Mangal" pitchFamily="18" charset="0"/>
              </a:rPr>
              <a:t>http://www.SQLintersection.com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419600" y="21336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3600"/>
            <a:ext cx="20907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20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8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6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4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200" b="0"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105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3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latin typeface="Cambria" pitchFamily="18" charset="0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2138" y="6551613"/>
            <a:ext cx="36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D7CD59-D752-4BE1-82C2-A33157E7E867}" type="slidenum">
              <a:rPr lang="en-US" altLang="en-US" sz="1200">
                <a:latin typeface="Calibri" pitchFamily="34" charset="0"/>
              </a:rPr>
              <a:pPr/>
              <a:t>‹#›</a:t>
            </a:fld>
            <a:endParaRPr lang="en-US" altLang="en-US" sz="14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77000" y="6488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900">
                <a:latin typeface="Calibri" pitchFamily="34" charset="0"/>
                <a:cs typeface="Mangal" pitchFamily="18" charset="0"/>
              </a:rPr>
              <a:t>© SQLintersection. All rights reserved.</a:t>
            </a:r>
          </a:p>
          <a:p>
            <a:pPr algn="r"/>
            <a:r>
              <a:rPr lang="en-US" altLang="en-US" sz="900" u="sng">
                <a:latin typeface="Calibri" pitchFamily="34" charset="0"/>
                <a:cs typeface="Mangal" pitchFamily="18" charset="0"/>
              </a:rPr>
              <a:t>http://www.SQLintersection.com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3600"/>
            <a:ext cx="20907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20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8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6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4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200" b="0">
                <a:latin typeface="Calibri Ligh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544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latin typeface="Cambria" pitchFamily="18" charset="0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402138" y="6551613"/>
            <a:ext cx="36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883548-A533-46B6-9895-0F1F23254146}" type="slidenum">
              <a:rPr lang="en-US" altLang="en-US" sz="1200">
                <a:latin typeface="Calibri" pitchFamily="34" charset="0"/>
              </a:rPr>
              <a:pPr/>
              <a:t>‹#›</a:t>
            </a:fld>
            <a:endParaRPr lang="en-US" altLang="en-US" sz="1400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77000" y="6488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900">
                <a:latin typeface="Calibri" pitchFamily="34" charset="0"/>
                <a:cs typeface="Mangal" pitchFamily="18" charset="0"/>
              </a:rPr>
              <a:t>© SQLintersection. All rights reserved.</a:t>
            </a:r>
          </a:p>
          <a:p>
            <a:pPr algn="r"/>
            <a:r>
              <a:rPr lang="en-US" altLang="en-US" sz="900" u="sng">
                <a:latin typeface="Calibri" pitchFamily="34" charset="0"/>
                <a:cs typeface="Mangal" pitchFamily="18" charset="0"/>
              </a:rPr>
              <a:t>http://www.SQLintersection.com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3600"/>
            <a:ext cx="20907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85900" y="1600200"/>
            <a:ext cx="6172200" cy="3962400"/>
          </a:xfr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/>
          <a:lstStyle>
            <a:lvl1pPr>
              <a:buNone/>
              <a:defRPr sz="1800" b="0">
                <a:latin typeface="Consolas" pitchFamily="49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0565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3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latin typeface="Cambria" pitchFamily="18" charset="0"/>
              <a:cs typeface="+mn-cs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402138" y="6551613"/>
            <a:ext cx="36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61EC2C-A78A-4E63-8952-DC8B66DB96A4}" type="slidenum">
              <a:rPr lang="en-US" altLang="en-US" sz="1200">
                <a:latin typeface="Calibri" pitchFamily="34" charset="0"/>
              </a:rPr>
              <a:pPr/>
              <a:t>‹#›</a:t>
            </a:fld>
            <a:endParaRPr lang="en-US" altLang="en-US" sz="1400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77000" y="6488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900">
                <a:latin typeface="Calibri" pitchFamily="34" charset="0"/>
                <a:cs typeface="Mangal" pitchFamily="18" charset="0"/>
              </a:rPr>
              <a:t>© SQLintersection. All rights reserved.</a:t>
            </a:r>
          </a:p>
          <a:p>
            <a:pPr algn="r"/>
            <a:r>
              <a:rPr lang="en-US" altLang="en-US" sz="900" u="sng">
                <a:latin typeface="Calibri" pitchFamily="34" charset="0"/>
                <a:cs typeface="Mangal" pitchFamily="18" charset="0"/>
              </a:rPr>
              <a:t>http://www.SQLintersection.com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3600"/>
            <a:ext cx="20907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1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772400" cy="76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255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-203" r="-107" b="9231"/>
          <a:stretch/>
        </p:blipFill>
        <p:spPr>
          <a:xfrm>
            <a:off x="4572000" y="2362200"/>
            <a:ext cx="4902199" cy="44534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495800"/>
            <a:ext cx="7772400" cy="76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748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72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latin typeface="Cambria" pitchFamily="18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2138" y="6551613"/>
            <a:ext cx="368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639A20-FF6A-4E91-A814-052130E3783A}" type="slidenum">
              <a:rPr lang="en-US" altLang="en-US" sz="1200">
                <a:latin typeface="Calibri" pitchFamily="34" charset="0"/>
              </a:rPr>
              <a:pPr/>
              <a:t>‹#›</a:t>
            </a:fld>
            <a:endParaRPr lang="en-US" altLang="en-US" sz="14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0" y="6488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900">
                <a:latin typeface="Calibri" pitchFamily="34" charset="0"/>
                <a:cs typeface="Mangal" pitchFamily="18" charset="0"/>
              </a:rPr>
              <a:t>© SQLintersection. All rights reserved.</a:t>
            </a:r>
          </a:p>
          <a:p>
            <a:pPr algn="r"/>
            <a:r>
              <a:rPr lang="en-US" altLang="en-US" sz="900" u="sng">
                <a:latin typeface="Calibri" pitchFamily="34" charset="0"/>
                <a:cs typeface="Mangal" pitchFamily="18" charset="0"/>
              </a:rPr>
              <a:t>http://www.SQLintersection.com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943600"/>
            <a:ext cx="20907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800" b="1" dirty="0">
                <a:solidFill>
                  <a:schemeClr val="tx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384300"/>
            <a:ext cx="8455025" cy="5040312"/>
          </a:xfrm>
        </p:spPr>
        <p:txBody>
          <a:bodyPr/>
          <a:lstStyle>
            <a:lvl5pPr>
              <a:defRPr/>
            </a:lvl5pPr>
            <a:lvl6pPr>
              <a:defRPr sz="1200">
                <a:latin typeface="+mj-lt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9763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981200"/>
            <a:ext cx="9144000" cy="693751"/>
          </a:xfrm>
          <a:prstGeom prst="rect">
            <a:avLst/>
          </a:prstGeom>
          <a:blipFill>
            <a:blip r:embed="rId2" cstate="print"/>
            <a:srcRect/>
            <a:stretch>
              <a:fillRect t="-100000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latin typeface="Cambria" pitchFamily="18" charset="0"/>
              <a:cs typeface="+mn-cs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953000"/>
            <a:ext cx="36972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57200" y="1990725"/>
            <a:ext cx="8229600" cy="762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1905000"/>
          </a:xfrm>
        </p:spPr>
        <p:txBody>
          <a:bodyPr rtlCol="0"/>
          <a:lstStyle>
            <a:lvl1pPr marL="0" indent="0">
              <a:buClrTx/>
              <a:buFont typeface="Wingdings" pitchFamily="2" charset="2"/>
              <a:buNone/>
              <a:defRPr sz="2000" b="0">
                <a:latin typeface="Calibri" pitchFamily="34" charset="0"/>
              </a:defRPr>
            </a:lvl1pPr>
            <a:lvl2pPr marL="457200" indent="0">
              <a:buClrTx/>
              <a:buFont typeface="Wingdings" pitchFamily="2" charset="2"/>
              <a:buNone/>
              <a:defRPr sz="1800" b="0">
                <a:latin typeface="Calibri Light" pitchFamily="34" charset="0"/>
              </a:defRPr>
            </a:lvl2pPr>
            <a:lvl3pPr marL="914400" indent="0">
              <a:buClrTx/>
              <a:buFont typeface="Wingdings" pitchFamily="2" charset="2"/>
              <a:buNone/>
              <a:defRPr sz="1600" b="0">
                <a:latin typeface="Myriad Pro" pitchFamily="34" charset="0"/>
              </a:defRPr>
            </a:lvl3pPr>
            <a:lvl4pPr marL="1371600" indent="0">
              <a:buClrTx/>
              <a:buFont typeface="Wingdings" pitchFamily="2" charset="2"/>
              <a:buNone/>
              <a:defRPr sz="1400" b="0">
                <a:latin typeface="Myriad Pro" pitchFamily="34" charset="0"/>
              </a:defRPr>
            </a:lvl4pPr>
            <a:lvl5pPr marL="1828800" indent="0">
              <a:buClrTx/>
              <a:buFont typeface="Wingdings" pitchFamily="2" charset="2"/>
              <a:buNone/>
              <a:defRPr sz="1200" b="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498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Title Placeholder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-13873163" rtl="0" eaLnBrk="1" fontAlgn="base" hangingPunct="1">
        <a:spcBef>
          <a:spcPct val="0"/>
        </a:spcBef>
        <a:spcAft>
          <a:spcPct val="0"/>
        </a:spcAft>
        <a:defRPr lang="en-US" sz="2800" b="1" dirty="0">
          <a:solidFill>
            <a:schemeClr val="tx2"/>
          </a:solidFill>
          <a:latin typeface="+mj-lt"/>
          <a:ea typeface="+mj-ea"/>
          <a:cs typeface="Segoe UI" pitchFamily="34" charset="0"/>
        </a:defRPr>
      </a:lvl1pPr>
      <a:lvl2pPr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Segoe UI" pitchFamily="34" charset="0"/>
        </a:defRPr>
      </a:lvl2pPr>
      <a:lvl3pPr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Segoe UI" pitchFamily="34" charset="0"/>
        </a:defRPr>
      </a:lvl3pPr>
      <a:lvl4pPr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Segoe UI" pitchFamily="34" charset="0"/>
        </a:defRPr>
      </a:lvl4pPr>
      <a:lvl5pPr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6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4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2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bertrand@sqlsentry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bit.ly/Niko-ColumnStor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AaronBertrand" TargetMode="External"/><Relationship Id="rId4" Type="http://schemas.openxmlformats.org/officeDocument/2006/relationships/hyperlink" Target="http://sqlblog.com/" TargetMode="External"/><Relationship Id="rId5" Type="http://schemas.openxmlformats.org/officeDocument/2006/relationships/hyperlink" Target="http://sqlperformance.com/" TargetMode="External"/><Relationship Id="rId6" Type="http://schemas.openxmlformats.org/officeDocument/2006/relationships/hyperlink" Target="mailto:abertrand@sqlsentry.com" TargetMode="External"/><Relationship Id="rId7" Type="http://schemas.openxmlformats.org/officeDocument/2006/relationships/image" Target="../media/image6.jpg"/><Relationship Id="rId8" Type="http://schemas.openxmlformats.org/officeDocument/2006/relationships/hyperlink" Target="http://sqlsentr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qlpass.org/ss2014launch/Webinars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New in SQL Server 2014: </a:t>
            </a:r>
            <a:br>
              <a:rPr lang="en-US" dirty="0" smtClean="0"/>
            </a:br>
            <a:r>
              <a:rPr lang="en-US" dirty="0" smtClean="0"/>
              <a:t>Database Engine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Bertrand</a:t>
            </a:r>
          </a:p>
          <a:p>
            <a:r>
              <a:rPr lang="en-US" dirty="0" smtClean="0"/>
              <a:t>SQL Sentry</a:t>
            </a:r>
          </a:p>
          <a:p>
            <a:r>
              <a:rPr lang="en-US" dirty="0" smtClean="0">
                <a:hlinkClick r:id="rId2"/>
              </a:rPr>
              <a:t>abertrand@sqlsentry.com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5855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</a:t>
            </a:r>
            <a:r>
              <a:rPr lang="en-US" dirty="0" err="1" smtClean="0"/>
              <a:t>Columnstore</a:t>
            </a:r>
            <a:r>
              <a:rPr lang="en-US" dirty="0" smtClean="0"/>
              <a:t> Indexes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Updatable, clustered </a:t>
            </a:r>
            <a:r>
              <a:rPr lang="en-US" dirty="0" err="1" smtClean="0"/>
              <a:t>Columnstore</a:t>
            </a:r>
            <a:r>
              <a:rPr lang="en-US" dirty="0" smtClean="0"/>
              <a:t> </a:t>
            </a:r>
            <a:r>
              <a:rPr lang="en-US" dirty="0"/>
              <a:t>now supported</a:t>
            </a:r>
          </a:p>
          <a:p>
            <a:pPr lvl="1"/>
            <a:r>
              <a:rPr lang="en-US" dirty="0" smtClean="0"/>
              <a:t>New COLUMNSTORE_ARCHIVE compression</a:t>
            </a:r>
          </a:p>
          <a:p>
            <a:pPr lvl="2"/>
            <a:r>
              <a:rPr lang="en-US" dirty="0" smtClean="0"/>
              <a:t>Better compression at higher CPU cost – 80-90% compression</a:t>
            </a:r>
          </a:p>
          <a:p>
            <a:pPr lvl="1"/>
            <a:r>
              <a:rPr lang="en-US" dirty="0" smtClean="0"/>
              <a:t>Far fewer data type restrictions than 2012	</a:t>
            </a:r>
          </a:p>
          <a:p>
            <a:pPr lvl="1"/>
            <a:r>
              <a:rPr lang="en-US" dirty="0" smtClean="0"/>
              <a:t>More operators support batch mode processing</a:t>
            </a:r>
          </a:p>
          <a:p>
            <a:pPr lvl="1"/>
            <a:r>
              <a:rPr lang="en-US" dirty="0" smtClean="0"/>
              <a:t>Sweet spot: Real-time analytics involving large scans and aggregations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Niko</a:t>
            </a:r>
            <a:r>
              <a:rPr lang="en-US" dirty="0" smtClean="0"/>
              <a:t> </a:t>
            </a:r>
            <a:r>
              <a:rPr lang="en-US" dirty="0" err="1" smtClean="0"/>
              <a:t>Neugebauer</a:t>
            </a:r>
            <a:r>
              <a:rPr lang="en-US" dirty="0" smtClean="0"/>
              <a:t> has a thorough 28-part blog series:</a:t>
            </a:r>
          </a:p>
          <a:p>
            <a:pPr lvl="1"/>
            <a:endParaRPr lang="en-US" sz="800" dirty="0" smtClean="0"/>
          </a:p>
          <a:p>
            <a:pPr marL="914400" lvl="2" indent="0">
              <a:buNone/>
            </a:pPr>
            <a:r>
              <a:rPr lang="en-US" dirty="0">
                <a:hlinkClick r:id="rId3"/>
              </a:rPr>
              <a:t>http://bit.ly/Niko-</a:t>
            </a:r>
            <a:r>
              <a:rPr lang="en-US" dirty="0" smtClean="0">
                <a:hlinkClick r:id="rId3"/>
              </a:rPr>
              <a:t>ColumnStore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3230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4 at 9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25"/>
            <a:ext cx="9144000" cy="516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09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Buffer Pool Extension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Extend buffer pool to SSDs</a:t>
            </a:r>
          </a:p>
          <a:p>
            <a:pPr lvl="2"/>
            <a:r>
              <a:rPr lang="en-US" dirty="0" smtClean="0"/>
              <a:t>Only puts “clean” evicted pages there; no durability risk</a:t>
            </a:r>
          </a:p>
          <a:p>
            <a:pPr lvl="1"/>
            <a:r>
              <a:rPr lang="en-US" dirty="0" smtClean="0"/>
              <a:t>Sweet spot: OLTP databases larger than available memory</a:t>
            </a:r>
          </a:p>
          <a:p>
            <a:pPr lvl="2"/>
            <a:r>
              <a:rPr lang="en-US" dirty="0" smtClean="0"/>
              <a:t>(Not for large scans etc.)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Only supported in Standard and Enterprise (not BI, according to BOL)</a:t>
            </a:r>
          </a:p>
          <a:p>
            <a:pPr lvl="1"/>
            <a:r>
              <a:rPr lang="en-US" dirty="0" smtClean="0"/>
              <a:t>You *can* put it on </a:t>
            </a:r>
            <a:r>
              <a:rPr lang="en-US" dirty="0" err="1" smtClean="0"/>
              <a:t>spinny</a:t>
            </a:r>
            <a:r>
              <a:rPr lang="en-US" dirty="0" smtClean="0"/>
              <a:t> disks, but please don’t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436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Delayed Durability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Proceed </a:t>
            </a:r>
            <a:r>
              <a:rPr lang="en-US" dirty="0"/>
              <a:t>after </a:t>
            </a:r>
            <a:r>
              <a:rPr lang="en-US" dirty="0" smtClean="0"/>
              <a:t>commit, </a:t>
            </a:r>
            <a:r>
              <a:rPr lang="en-US" dirty="0"/>
              <a:t>but before t-log </a:t>
            </a:r>
            <a:r>
              <a:rPr lang="en-US" dirty="0" smtClean="0"/>
              <a:t>acknowledge</a:t>
            </a:r>
          </a:p>
          <a:p>
            <a:pPr lvl="1"/>
            <a:r>
              <a:rPr lang="en-US" dirty="0" smtClean="0"/>
              <a:t>Sweet spot: Particularly helpful on servers with slow log disks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Caveat:</a:t>
            </a:r>
            <a:endParaRPr lang="en-US" dirty="0"/>
          </a:p>
          <a:p>
            <a:pPr lvl="2"/>
            <a:r>
              <a:rPr lang="en-US" dirty="0"/>
              <a:t>Need to have ~64K data loss </a:t>
            </a:r>
            <a:r>
              <a:rPr lang="en-US" dirty="0" smtClean="0"/>
              <a:t>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992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Cardinality Estimator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Great enhancements in estimates</a:t>
            </a:r>
          </a:p>
          <a:p>
            <a:pPr lvl="2"/>
            <a:r>
              <a:rPr lang="en-US" dirty="0" smtClean="0"/>
              <a:t>It can make a lot of bad queries better</a:t>
            </a:r>
          </a:p>
          <a:p>
            <a:pPr lvl="2"/>
            <a:r>
              <a:rPr lang="en-US" dirty="0"/>
              <a:t>There can still be </a:t>
            </a:r>
            <a:r>
              <a:rPr lang="en-US" dirty="0" smtClean="0"/>
              <a:t>regressions, </a:t>
            </a:r>
            <a:r>
              <a:rPr lang="en-US" dirty="0"/>
              <a:t>but </a:t>
            </a:r>
            <a:r>
              <a:rPr lang="en-US" dirty="0" smtClean="0"/>
              <a:t>these should </a:t>
            </a:r>
            <a:r>
              <a:rPr lang="en-US" dirty="0"/>
              <a:t>be uncommon</a:t>
            </a:r>
            <a:endParaRPr lang="en-US" dirty="0" smtClean="0"/>
          </a:p>
          <a:p>
            <a:pPr lvl="1"/>
            <a:r>
              <a:rPr lang="en-US" dirty="0" smtClean="0"/>
              <a:t>Can turn it on/off for a database with compatibility level</a:t>
            </a:r>
          </a:p>
          <a:p>
            <a:pPr lvl="1"/>
            <a:r>
              <a:rPr lang="en-US" dirty="0" smtClean="0"/>
              <a:t>Can turn it on/off at the query level with QUERYTRACEON 2312 </a:t>
            </a:r>
            <a:r>
              <a:rPr lang="en-US" dirty="0"/>
              <a:t>/ </a:t>
            </a:r>
            <a:r>
              <a:rPr lang="en-US" dirty="0" smtClean="0"/>
              <a:t>9481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975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Resource Governor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Now governs I/O</a:t>
            </a:r>
          </a:p>
          <a:p>
            <a:pPr lvl="2"/>
            <a:r>
              <a:rPr lang="en-US" dirty="0"/>
              <a:t>MIN_IOPS_PER_VOLUME and </a:t>
            </a:r>
            <a:r>
              <a:rPr lang="en-US" dirty="0" smtClean="0"/>
              <a:t>MAX_IOPS_PER_VOLUME per resource pool</a:t>
            </a:r>
          </a:p>
          <a:p>
            <a:pPr lvl="2"/>
            <a:r>
              <a:rPr lang="en-US" dirty="0" smtClean="0"/>
              <a:t>MAX_OUTSTANDING_IO_PER_VOLUME at instance level</a:t>
            </a:r>
          </a:p>
          <a:p>
            <a:pPr lvl="3"/>
            <a:r>
              <a:rPr lang="en-US" dirty="0" smtClean="0"/>
              <a:t>Latter wins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Important to note:</a:t>
            </a:r>
          </a:p>
          <a:p>
            <a:pPr lvl="2"/>
            <a:r>
              <a:rPr lang="en-US" dirty="0" smtClean="0"/>
              <a:t>These settings do not specify I/O size or throughput</a:t>
            </a:r>
          </a:p>
          <a:p>
            <a:pPr lvl="2"/>
            <a:r>
              <a:rPr lang="en-US" dirty="0" smtClean="0"/>
              <a:t>Still Enterprise Edition only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618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Miscellaneous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Tempdb</a:t>
            </a:r>
            <a:r>
              <a:rPr lang="en-US" dirty="0" smtClean="0"/>
              <a:t> will now defer / bypass flushing to disk of some bulk operations</a:t>
            </a:r>
          </a:p>
          <a:p>
            <a:pPr lvl="2"/>
            <a:r>
              <a:rPr lang="en-US" dirty="0" smtClean="0"/>
              <a:t>SELECT INTO #temp tables, SORT_IN_TEMPDB index maintenance</a:t>
            </a:r>
          </a:p>
          <a:p>
            <a:pPr lvl="2"/>
            <a:r>
              <a:rPr lang="en-US" dirty="0" smtClean="0"/>
              <a:t>This fix </a:t>
            </a:r>
            <a:r>
              <a:rPr lang="en-US" b="1" dirty="0" smtClean="0">
                <a:latin typeface="+mj-lt"/>
              </a:rPr>
              <a:t>may</a:t>
            </a:r>
            <a:r>
              <a:rPr lang="en-US" dirty="0" smtClean="0"/>
              <a:t> be back-ported to SQL Server 2012 SP2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now rebuild individual partitions</a:t>
            </a:r>
          </a:p>
          <a:p>
            <a:pPr lvl="1"/>
            <a:r>
              <a:rPr lang="en-US" dirty="0"/>
              <a:t>Incremental statistics – per partition</a:t>
            </a:r>
          </a:p>
          <a:p>
            <a:pPr lvl="1"/>
            <a:r>
              <a:rPr lang="en-US" dirty="0"/>
              <a:t>Can set low priority lock waits for rebuild / switch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More online operations</a:t>
            </a:r>
            <a:endParaRPr lang="en-US" dirty="0"/>
          </a:p>
          <a:p>
            <a:pPr lvl="1"/>
            <a:r>
              <a:rPr lang="en-US" dirty="0"/>
              <a:t>SELECT INTO can now run in </a:t>
            </a:r>
            <a:r>
              <a:rPr lang="en-US" dirty="0" smtClean="0"/>
              <a:t>parallel</a:t>
            </a:r>
          </a:p>
          <a:p>
            <a:pPr lvl="2"/>
            <a:r>
              <a:rPr lang="en-US" dirty="0" smtClean="0"/>
              <a:t>Compatibility level must be 110+</a:t>
            </a:r>
            <a:endParaRPr lang="en-US" dirty="0"/>
          </a:p>
          <a:p>
            <a:pPr lvl="1"/>
            <a:r>
              <a:rPr lang="en-US" dirty="0" err="1"/>
              <a:t>sys.dm_exec_query_profiles</a:t>
            </a:r>
            <a:endParaRPr lang="en-US" dirty="0"/>
          </a:p>
          <a:p>
            <a:pPr lvl="2"/>
            <a:r>
              <a:rPr lang="en-US" dirty="0"/>
              <a:t>Monitor a query </a:t>
            </a:r>
            <a:r>
              <a:rPr lang="en-US" dirty="0" smtClean="0"/>
              <a:t>plan in </a:t>
            </a:r>
            <a:r>
              <a:rPr lang="en-US" dirty="0"/>
              <a:t>real time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58100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Group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Add Azure Replica wizard</a:t>
            </a:r>
          </a:p>
          <a:p>
            <a:pPr lvl="1"/>
            <a:r>
              <a:rPr lang="en-US" dirty="0" smtClean="0"/>
              <a:t>Secondary replicas now 8 instead of 4</a:t>
            </a:r>
          </a:p>
          <a:p>
            <a:pPr lvl="1"/>
            <a:r>
              <a:rPr lang="en-US" dirty="0" err="1" smtClean="0"/>
              <a:t>Secondaries</a:t>
            </a:r>
            <a:r>
              <a:rPr lang="en-US" dirty="0" smtClean="0"/>
              <a:t> now remain read-available during primary/quorum outage</a:t>
            </a:r>
          </a:p>
          <a:p>
            <a:pPr lvl="2"/>
            <a:r>
              <a:rPr lang="en-US" dirty="0" smtClean="0"/>
              <a:t>Supposed to be back-ported to 2012 as well, likely in SP2</a:t>
            </a:r>
            <a:endParaRPr lang="en-US" dirty="0"/>
          </a:p>
          <a:p>
            <a:pPr lvl="1"/>
            <a:r>
              <a:rPr lang="en-US" dirty="0" smtClean="0"/>
              <a:t>FCIs can now use cluster shared volumes (CSVs)</a:t>
            </a:r>
          </a:p>
          <a:p>
            <a:pPr lvl="1"/>
            <a:r>
              <a:rPr lang="en-US" dirty="0" smtClean="0"/>
              <a:t>Many new DMVs, functions, extended events for diagnostics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Still no word about a replacement for mirroring in Standard Edition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95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T-SQL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Can now include *simple* index </a:t>
            </a:r>
            <a:r>
              <a:rPr lang="en-US" dirty="0" err="1" smtClean="0"/>
              <a:t>def</a:t>
            </a:r>
            <a:r>
              <a:rPr lang="en-US" dirty="0" smtClean="0"/>
              <a:t> within CREATE/DECLARE TABLE</a:t>
            </a:r>
          </a:p>
          <a:p>
            <a:pPr lvl="2"/>
            <a:r>
              <a:rPr lang="en-US" dirty="0" smtClean="0"/>
              <a:t>But not if index is filtered or has INCLUDE columns</a:t>
            </a:r>
          </a:p>
          <a:p>
            <a:pPr lvl="1"/>
            <a:endParaRPr lang="en-US" dirty="0"/>
          </a:p>
          <a:p>
            <a:pPr marL="1314450" lvl="3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CREATE TYPE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dbo.foo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 AS TABLE</a:t>
            </a:r>
          </a:p>
          <a:p>
            <a:pPr marL="1314450" lvl="3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(</a:t>
            </a:r>
          </a:p>
          <a:p>
            <a:pPr marL="1314450" lvl="3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 bar INT, INDEX x NONCLUSTERED(bar DESC)</a:t>
            </a:r>
          </a:p>
          <a:p>
            <a:pPr marL="1314450" lvl="3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Syntax to support In-Memory OLTP</a:t>
            </a:r>
          </a:p>
          <a:p>
            <a:pPr lvl="2"/>
            <a:r>
              <a:rPr lang="en-US" dirty="0" smtClean="0"/>
              <a:t>mostly DDL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81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New server-level permissions:</a:t>
            </a:r>
          </a:p>
          <a:p>
            <a:pPr lvl="2"/>
            <a:r>
              <a:rPr lang="en-US" dirty="0" smtClean="0"/>
              <a:t>CONNECT ANY DATABASE</a:t>
            </a:r>
          </a:p>
          <a:p>
            <a:pPr lvl="2"/>
            <a:r>
              <a:rPr lang="en-US" dirty="0" smtClean="0"/>
              <a:t>IMPERSONATE ANY LOGIN</a:t>
            </a:r>
          </a:p>
          <a:p>
            <a:pPr lvl="2"/>
            <a:r>
              <a:rPr lang="en-US" dirty="0" smtClean="0"/>
              <a:t>SELECT ALL USER SECURABLES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New database-level permission:</a:t>
            </a:r>
          </a:p>
          <a:p>
            <a:pPr lvl="2"/>
            <a:r>
              <a:rPr lang="en-US" dirty="0" smtClean="0"/>
              <a:t>ALTER ANY DATABASE EVENT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353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05" y="1066800"/>
            <a:ext cx="3136822" cy="103515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964940" y="1452660"/>
            <a:ext cx="7833142" cy="32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342900" indent="-3429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Calibri" pitchFamily="34" charset="0"/>
                <a:ea typeface="+mn-ea"/>
                <a:cs typeface="Segoe UI" pitchFamily="34" charset="0"/>
              </a:defRPr>
            </a:lvl1pPr>
            <a:lvl2pPr marL="742950" indent="-28575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8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2pPr>
            <a:lvl3pPr marL="11430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6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3pPr>
            <a:lvl4pPr marL="16002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4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4pPr>
            <a:lvl5pPr marL="2057400" indent="-228600" algn="l" defTabSz="-13873163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50000"/>
              <a:buFont typeface="Wingdings" pitchFamily="2" charset="2"/>
              <a:buChar char="o"/>
              <a:defRPr sz="1200" b="0">
                <a:solidFill>
                  <a:schemeClr val="tx1"/>
                </a:solidFill>
                <a:latin typeface="Calibri Light" pitchFamily="34" charset="0"/>
                <a:cs typeface="Segoe UI" pitchFamily="34" charset="0"/>
              </a:defRPr>
            </a:lvl5pPr>
            <a:lvl6pPr marL="25146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6pPr>
            <a:lvl7pPr marL="29718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7pPr>
            <a:lvl8pPr marL="34290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8pPr>
            <a:lvl9pPr marL="3886200" indent="-228600" algn="l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alpha val="100000"/>
                </a:schemeClr>
              </a:buClr>
              <a:buFont typeface="Wingdings"/>
              <a:buChar char=""/>
              <a:defRPr sz="1400" b="1">
                <a:solidFill>
                  <a:schemeClr val="tx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                Aaron Bertrand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b="0" dirty="0" smtClean="0"/>
              <a:t>Senior Consultant</a:t>
            </a:r>
            <a:br>
              <a:rPr lang="en-US" b="0" dirty="0" smtClean="0"/>
            </a:br>
            <a:r>
              <a:rPr lang="en-US" b="0" dirty="0" smtClean="0"/>
              <a:t>                     </a:t>
            </a:r>
            <a:r>
              <a:rPr lang="en-US" b="0" dirty="0" smtClean="0">
                <a:hlinkClick r:id="rId3"/>
              </a:rPr>
              <a:t>@</a:t>
            </a:r>
            <a:r>
              <a:rPr lang="en-US" b="0" dirty="0">
                <a:hlinkClick r:id="rId3"/>
              </a:rPr>
              <a:t>AaronBertrand</a:t>
            </a:r>
            <a:endParaRPr lang="en-US" b="0" dirty="0"/>
          </a:p>
          <a:p>
            <a:pPr marL="0" indent="0">
              <a:buNone/>
            </a:pPr>
            <a:endParaRPr lang="en-US" sz="1500" b="0" dirty="0"/>
          </a:p>
          <a:p>
            <a:pPr marL="0" indent="0">
              <a:buNone/>
            </a:pPr>
            <a:r>
              <a:rPr lang="en-US" b="0" dirty="0" smtClean="0"/>
              <a:t>Microsoft MVP since 1997</a:t>
            </a:r>
          </a:p>
          <a:p>
            <a:pPr marL="0" indent="0">
              <a:buNone/>
            </a:pPr>
            <a:r>
              <a:rPr lang="en-US" b="0" dirty="0" smtClean="0"/>
              <a:t>Author, MVP Deep Dives 1 &amp; 2</a:t>
            </a:r>
          </a:p>
          <a:p>
            <a:pPr marL="0" indent="0">
              <a:buNone/>
            </a:pPr>
            <a:r>
              <a:rPr lang="en-US" b="0" dirty="0" smtClean="0">
                <a:hlinkClick r:id="rId4"/>
              </a:rPr>
              <a:t>http://sqlblog.com/</a:t>
            </a:r>
            <a:endParaRPr lang="en-US" b="0" dirty="0" smtClean="0"/>
          </a:p>
          <a:p>
            <a:pPr marL="0" indent="0">
              <a:buNone/>
            </a:pPr>
            <a:r>
              <a:rPr lang="en-US" b="0" dirty="0" smtClean="0">
                <a:hlinkClick r:id="rId5"/>
              </a:rPr>
              <a:t>http://sqlperformance.com/</a:t>
            </a:r>
            <a:endParaRPr lang="en-US" b="0" dirty="0" smtClean="0"/>
          </a:p>
          <a:p>
            <a:pPr marL="0" indent="0">
              <a:buNone/>
            </a:pPr>
            <a:r>
              <a:rPr lang="en-US" b="0" dirty="0" smtClean="0">
                <a:hlinkClick r:id="rId6"/>
              </a:rPr>
              <a:t>abertrand@sqlsentry.com</a:t>
            </a: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sz="1300" b="0" dirty="0" smtClean="0"/>
          </a:p>
          <a:p>
            <a:pPr marL="0" indent="0">
              <a:buNone/>
            </a:pPr>
            <a:endParaRPr lang="en-US" sz="900" b="0" dirty="0" smtClean="0"/>
          </a:p>
          <a:p>
            <a:pPr marL="0" indent="0">
              <a:buNone/>
            </a:pPr>
            <a:endParaRPr lang="en-US" sz="200" b="0" dirty="0"/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5" y="1603464"/>
            <a:ext cx="831273" cy="831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 bwMode="auto">
          <a:xfrm>
            <a:off x="5462162" y="2057589"/>
            <a:ext cx="2364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hlinkClick r:id="rId8"/>
              </a:rPr>
              <a:t>http://</a:t>
            </a:r>
            <a:r>
              <a:rPr lang="en-US" sz="2000" dirty="0">
                <a:latin typeface="+mj-lt"/>
                <a:hlinkClick r:id="rId8"/>
              </a:rPr>
              <a:t>sqlsentry.com</a:t>
            </a:r>
            <a:r>
              <a:rPr lang="en-US" dirty="0">
                <a:latin typeface="+mj-lt"/>
                <a:hlinkClick r:id="rId8"/>
              </a:rPr>
              <a:t>/</a:t>
            </a:r>
            <a:r>
              <a:rPr lang="en-US" dirty="0">
                <a:latin typeface="+mj-lt"/>
              </a:rPr>
              <a:t> </a:t>
            </a:r>
          </a:p>
          <a:p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584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SQL Server 2014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 smtClean="0">
                <a:latin typeface="+mj-lt"/>
              </a:rPr>
              <a:t>Jonathan </a:t>
            </a:r>
            <a:r>
              <a:rPr lang="en-US" b="1" dirty="0" err="1" smtClean="0">
                <a:latin typeface="+mj-lt"/>
              </a:rPr>
              <a:t>Kehayias</a:t>
            </a:r>
            <a:r>
              <a:rPr lang="en-US" dirty="0" smtClean="0"/>
              <a:t>     </a:t>
            </a:r>
            <a:r>
              <a:rPr lang="en-US" sz="1600" b="0" dirty="0" smtClean="0"/>
              <a:t>- </a:t>
            </a:r>
            <a:r>
              <a:rPr lang="en-US" sz="1600" b="0" dirty="0"/>
              <a:t>Today at noon in this room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Enterprise Availability and Performance on Commodity Hardware with SQL 2014</a:t>
            </a:r>
            <a:br>
              <a:rPr lang="en-US" sz="1600" b="0" dirty="0" smtClean="0"/>
            </a:br>
            <a:r>
              <a:rPr lang="en-US" sz="1600" b="0" dirty="0" smtClean="0"/>
              <a:t>Today at noon in this room</a:t>
            </a:r>
          </a:p>
          <a:p>
            <a:pPr lvl="1"/>
            <a:endParaRPr lang="en-US" sz="400" b="0" dirty="0"/>
          </a:p>
          <a:p>
            <a:pPr lvl="1"/>
            <a:r>
              <a:rPr lang="en-US" sz="1600" b="1" dirty="0" smtClean="0">
                <a:latin typeface="+mj-lt"/>
              </a:rPr>
              <a:t>Steve Jones</a:t>
            </a:r>
            <a:r>
              <a:rPr lang="en-US" sz="1600" dirty="0" smtClean="0"/>
              <a:t> </a:t>
            </a:r>
            <a:r>
              <a:rPr lang="en-US" sz="1600" b="0" dirty="0" smtClean="0"/>
              <a:t>   - Today at 2:15 in this room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 smtClean="0"/>
              <a:t>Protecting Your Data with Encryption While Maintaining Performance in SQL 2014</a:t>
            </a:r>
          </a:p>
          <a:p>
            <a:pPr lvl="1"/>
            <a:endParaRPr lang="en-US" sz="400" b="0" dirty="0"/>
          </a:p>
          <a:p>
            <a:pPr lvl="1"/>
            <a:r>
              <a:rPr lang="en-US" sz="1600" b="1" dirty="0" smtClean="0">
                <a:latin typeface="+mj-lt"/>
              </a:rPr>
              <a:t>Tim Chapman</a:t>
            </a:r>
            <a:r>
              <a:rPr lang="en-US" sz="1600" b="0" dirty="0" smtClean="0"/>
              <a:t>    - Today at 3:45 in this room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 smtClean="0"/>
              <a:t>SQL Server 2012 &amp; 2014 Enhancements for Developers</a:t>
            </a:r>
          </a:p>
          <a:p>
            <a:pPr lvl="1"/>
            <a:endParaRPr lang="en-US" sz="400" dirty="0"/>
          </a:p>
          <a:p>
            <a:pPr lvl="1"/>
            <a:r>
              <a:rPr lang="en-US" sz="1600" b="1" dirty="0" smtClean="0">
                <a:latin typeface="+mj-lt"/>
              </a:rPr>
              <a:t>Mike </a:t>
            </a:r>
            <a:r>
              <a:rPr lang="en-US" sz="1600" b="1" dirty="0" err="1" smtClean="0">
                <a:latin typeface="+mj-lt"/>
              </a:rPr>
              <a:t>Zwilling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0" dirty="0" smtClean="0"/>
              <a:t>   - Tomorrow at 11:45 in Palazzo E</a:t>
            </a:r>
            <a:br>
              <a:rPr lang="en-US" sz="1600" b="0" dirty="0" smtClean="0"/>
            </a:br>
            <a:r>
              <a:rPr lang="en-US" sz="1600" b="0" dirty="0" smtClean="0"/>
              <a:t>SQL Server 2014 : </a:t>
            </a:r>
            <a:r>
              <a:rPr lang="en-US" sz="1600" b="0" dirty="0" err="1" smtClean="0"/>
              <a:t>Columnstore</a:t>
            </a:r>
            <a:r>
              <a:rPr lang="en-US" sz="1600" b="0" dirty="0" smtClean="0"/>
              <a:t> Architecture and Capabilities</a:t>
            </a:r>
          </a:p>
          <a:p>
            <a:pPr lvl="1"/>
            <a:endParaRPr lang="en-US" sz="400" b="0" dirty="0"/>
          </a:p>
          <a:p>
            <a:pPr lvl="1"/>
            <a:r>
              <a:rPr lang="en-US" sz="1600" b="1" dirty="0" smtClean="0">
                <a:latin typeface="+mj-lt"/>
              </a:rPr>
              <a:t>Richard Campbell</a:t>
            </a:r>
            <a:r>
              <a:rPr lang="en-US" sz="1600" b="0" dirty="0" smtClean="0"/>
              <a:t>    - Tomorrow at 2:15 in Palazzo E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 smtClean="0"/>
              <a:t>Microsoft Q&amp;A : Hidden Gems in SQL Server 2014</a:t>
            </a:r>
          </a:p>
          <a:p>
            <a:pPr lvl="1"/>
            <a:endParaRPr lang="en-US" sz="400" b="0" dirty="0"/>
          </a:p>
          <a:p>
            <a:pPr lvl="1"/>
            <a:r>
              <a:rPr lang="en-US" sz="1600" b="0" dirty="0" smtClean="0"/>
              <a:t>Three Microsoft sessions on In-Memory OLTP, all day Wednesday in this room</a:t>
            </a:r>
          </a:p>
          <a:p>
            <a:pPr lvl="1"/>
            <a:endParaRPr lang="en-US" sz="400" b="0" dirty="0" smtClean="0"/>
          </a:p>
          <a:p>
            <a:pPr lvl="1"/>
            <a:r>
              <a:rPr lang="en-US" sz="1600" dirty="0" smtClean="0"/>
              <a:t>On-</a:t>
            </a:r>
            <a:r>
              <a:rPr lang="en-US" sz="1600" dirty="0"/>
              <a:t>demand webinars: </a:t>
            </a:r>
            <a:r>
              <a:rPr lang="en-US" sz="1600" dirty="0">
                <a:hlinkClick r:id="rId2"/>
              </a:rPr>
              <a:t>http://www.sqlpass.org/ss2014launch/</a:t>
            </a:r>
            <a:r>
              <a:rPr lang="en-US" sz="1600" dirty="0" smtClean="0">
                <a:hlinkClick r:id="rId2"/>
              </a:rPr>
              <a:t>Webinars.aspx</a:t>
            </a:r>
            <a:r>
              <a:rPr lang="en-US" sz="1600" dirty="0" smtClean="0"/>
              <a:t> </a:t>
            </a:r>
            <a:endParaRPr lang="en-US" sz="1600" b="0" dirty="0" smtClean="0"/>
          </a:p>
          <a:p>
            <a:pPr lvl="1"/>
            <a:endParaRPr 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26124524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Scalability Enhancements</a:t>
            </a:r>
          </a:p>
          <a:p>
            <a:pPr lvl="1"/>
            <a:r>
              <a:rPr lang="en-US" dirty="0" smtClean="0"/>
              <a:t>Compatibility Level Changes</a:t>
            </a:r>
          </a:p>
          <a:p>
            <a:pPr lvl="1"/>
            <a:r>
              <a:rPr lang="en-US" dirty="0" smtClean="0"/>
              <a:t>Backup / Restore Enhancements</a:t>
            </a:r>
          </a:p>
          <a:p>
            <a:pPr lvl="1"/>
            <a:r>
              <a:rPr lang="en-US" dirty="0" smtClean="0"/>
              <a:t>Cloud Enhancements</a:t>
            </a:r>
          </a:p>
          <a:p>
            <a:pPr lvl="1"/>
            <a:r>
              <a:rPr lang="en-US" dirty="0" smtClean="0"/>
              <a:t>Performance Enhancements</a:t>
            </a:r>
          </a:p>
          <a:p>
            <a:pPr lvl="1"/>
            <a:r>
              <a:rPr lang="en-US" dirty="0" smtClean="0"/>
              <a:t>Availability Group Enhancements</a:t>
            </a:r>
          </a:p>
          <a:p>
            <a:pPr lvl="1"/>
            <a:r>
              <a:rPr lang="en-US" dirty="0" smtClean="0"/>
              <a:t>T-SQL Enhancements</a:t>
            </a:r>
          </a:p>
          <a:p>
            <a:pPr lvl="1"/>
            <a:r>
              <a:rPr lang="en-US" dirty="0" smtClean="0"/>
              <a:t>Security Enhancements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512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640 processors, 4 TB memory</a:t>
            </a:r>
          </a:p>
          <a:p>
            <a:pPr lvl="2"/>
            <a:r>
              <a:rPr lang="en-US" dirty="0" smtClean="0"/>
              <a:t>(Virtual = 64 processors, 1 TB)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Standard Edition now supports 128 GB RAM per instance</a:t>
            </a:r>
          </a:p>
          <a:p>
            <a:pPr lvl="2"/>
            <a:r>
              <a:rPr lang="en-US" dirty="0" smtClean="0"/>
              <a:t>2008 = system max, 2012 = 64 GB</a:t>
            </a:r>
          </a:p>
        </p:txBody>
      </p:sp>
    </p:spTree>
    <p:extLst>
      <p:ext uri="{BB962C8B-B14F-4D97-AF65-F5344CB8AC3E}">
        <p14:creationId xmlns:p14="http://schemas.microsoft.com/office/powerpoint/2010/main" val="106790837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Level Changes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Compatibility Level of 90 is now “retired”</a:t>
            </a:r>
          </a:p>
          <a:p>
            <a:pPr lvl="2"/>
            <a:r>
              <a:rPr lang="en-US" dirty="0" smtClean="0"/>
              <a:t>Can still attach 2005/90 databases, but they get upgraded to 100</a:t>
            </a:r>
          </a:p>
          <a:p>
            <a:pPr lvl="2"/>
            <a:r>
              <a:rPr lang="en-US" dirty="0" smtClean="0"/>
              <a:t>This is different from 2012, which did not support</a:t>
            </a:r>
            <a:r>
              <a:rPr lang="en-US" dirty="0"/>
              <a:t> 2000/80</a:t>
            </a:r>
            <a:r>
              <a:rPr lang="en-US" dirty="0" smtClean="0"/>
              <a:t>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858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/ Restore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Backup to URL / Azure</a:t>
            </a:r>
          </a:p>
          <a:p>
            <a:pPr lvl="1"/>
            <a:r>
              <a:rPr lang="en-US" dirty="0" smtClean="0"/>
              <a:t>Backup Encryption</a:t>
            </a:r>
          </a:p>
          <a:p>
            <a:pPr lvl="2"/>
            <a:r>
              <a:rPr lang="en-US" dirty="0" smtClean="0"/>
              <a:t>Supported in Standard / BI /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84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Host a data file as Windows Azure blob</a:t>
            </a:r>
          </a:p>
          <a:p>
            <a:pPr lvl="1"/>
            <a:r>
              <a:rPr lang="en-US" dirty="0" smtClean="0"/>
              <a:t>Host a database in a Windows Azure Virtual Machine</a:t>
            </a:r>
          </a:p>
          <a:p>
            <a:pPr lvl="1"/>
            <a:r>
              <a:rPr lang="en-US" dirty="0" smtClean="0"/>
              <a:t>Deploy a database to Windows Azure wizard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2744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Enhancements: In-Memory OLTP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New index structure eliminates locking and latching</a:t>
            </a:r>
          </a:p>
          <a:p>
            <a:pPr lvl="2"/>
            <a:r>
              <a:rPr lang="en-US" dirty="0" smtClean="0"/>
              <a:t>This Is *NOT* DBCC PINTABLE – it still needed to use latching</a:t>
            </a:r>
          </a:p>
          <a:p>
            <a:pPr lvl="1"/>
            <a:r>
              <a:rPr lang="en-US" dirty="0" smtClean="0"/>
              <a:t>Optimistic MVCC – update = new row, modified B-tree = no page hotspot</a:t>
            </a:r>
          </a:p>
          <a:p>
            <a:pPr lvl="1"/>
            <a:r>
              <a:rPr lang="en-US" dirty="0"/>
              <a:t>Use natively compiled procedures for biggest benefit (no context switching)</a:t>
            </a:r>
          </a:p>
          <a:p>
            <a:pPr lvl="1"/>
            <a:r>
              <a:rPr lang="en-US" dirty="0" smtClean="0"/>
              <a:t>Can also create in-memory TVPs and table variables</a:t>
            </a:r>
          </a:p>
          <a:p>
            <a:pPr lvl="1"/>
            <a:r>
              <a:rPr lang="en-US" dirty="0" smtClean="0"/>
              <a:t>Sweet spot: Highly concurrent workloads with small transactions</a:t>
            </a:r>
          </a:p>
          <a:p>
            <a:pPr lvl="1"/>
            <a:endParaRPr lang="en-US" sz="1200" dirty="0"/>
          </a:p>
          <a:p>
            <a:pPr lvl="1"/>
            <a:r>
              <a:rPr lang="en-US" dirty="0" smtClean="0"/>
              <a:t>Down-sides:</a:t>
            </a:r>
          </a:p>
          <a:p>
            <a:pPr lvl="2"/>
            <a:r>
              <a:rPr lang="en-US" dirty="0" smtClean="0"/>
              <a:t>Some data types not supported</a:t>
            </a:r>
          </a:p>
          <a:p>
            <a:pPr lvl="2"/>
            <a:r>
              <a:rPr lang="en-US" dirty="0" smtClean="0"/>
              <a:t>No parallelism</a:t>
            </a:r>
          </a:p>
          <a:p>
            <a:pPr lvl="2"/>
            <a:r>
              <a:rPr lang="en-US" dirty="0" smtClean="0"/>
              <a:t>Plenty of functionality not covered in natively compiled procedures</a:t>
            </a:r>
          </a:p>
          <a:p>
            <a:pPr lvl="2"/>
            <a:r>
              <a:rPr lang="en-US" dirty="0" smtClean="0"/>
              <a:t>256 GB limit on table size</a:t>
            </a:r>
          </a:p>
          <a:p>
            <a:pPr lvl="2"/>
            <a:r>
              <a:rPr lang="en-US" dirty="0" smtClean="0"/>
              <a:t>Only supported in Enterprise Edition</a:t>
            </a:r>
          </a:p>
          <a:p>
            <a:pPr lvl="2"/>
            <a:r>
              <a:rPr lang="en-US" b="1" dirty="0">
                <a:latin typeface="+mj-lt"/>
              </a:rPr>
              <a:t>Not all bottlenecks are solved!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1154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4 at 8.2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8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721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QLintersection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SQLintersection.potx</Template>
  <TotalTime>18822</TotalTime>
  <Words>1125</Words>
  <Application>Microsoft Macintosh PowerPoint</Application>
  <PresentationFormat>On-screen Show (4:3)</PresentationFormat>
  <Paragraphs>174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SQLintersection</vt:lpstr>
      <vt:lpstr>What’s New in SQL Server 2014:  Database Engine </vt:lpstr>
      <vt:lpstr>About Me</vt:lpstr>
      <vt:lpstr>Agenda</vt:lpstr>
      <vt:lpstr>Scalability Enhancements</vt:lpstr>
      <vt:lpstr>Compatibility Level Changes</vt:lpstr>
      <vt:lpstr>Backup / Restore Enhancements</vt:lpstr>
      <vt:lpstr>Cloud Enhancements</vt:lpstr>
      <vt:lpstr>Performance Enhancements: In-Memory OLTP</vt:lpstr>
      <vt:lpstr>PowerPoint Presentation</vt:lpstr>
      <vt:lpstr>Performance Enhancements: Columnstore Indexes</vt:lpstr>
      <vt:lpstr>PowerPoint Presentation</vt:lpstr>
      <vt:lpstr>Performance Enhancements: Buffer Pool Extension</vt:lpstr>
      <vt:lpstr>Performance Enhancements: Delayed Durability</vt:lpstr>
      <vt:lpstr>Performance Enhancements: Cardinality Estimator</vt:lpstr>
      <vt:lpstr>Performance Enhancements: Resource Governor</vt:lpstr>
      <vt:lpstr>Performance Enhancements: Miscellaneous</vt:lpstr>
      <vt:lpstr>Availability Group Enhancements</vt:lpstr>
      <vt:lpstr>T-SQL Enhancements</vt:lpstr>
      <vt:lpstr>Security Enhancements</vt:lpstr>
      <vt:lpstr>Other SQL Server 2014 Sessions</vt:lpstr>
    </vt:vector>
  </TitlesOfParts>
  <Company>SQL Sentry,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SQL Server 2014 </dc:title>
  <dc:creator>Aaron Bertrand</dc:creator>
  <cp:lastModifiedBy>Aaron Bertrand</cp:lastModifiedBy>
  <cp:revision>32</cp:revision>
  <dcterms:created xsi:type="dcterms:W3CDTF">2014-03-08T20:36:03Z</dcterms:created>
  <dcterms:modified xsi:type="dcterms:W3CDTF">2014-04-16T13:57:08Z</dcterms:modified>
</cp:coreProperties>
</file>